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Lst>
  <p:sldIdLst>
    <p:sldId id="275" r:id="rId2"/>
    <p:sldId id="280" r:id="rId3"/>
    <p:sldId id="281" r:id="rId4"/>
    <p:sldId id="282" r:id="rId5"/>
    <p:sldId id="276" r:id="rId6"/>
    <p:sldId id="278" r:id="rId7"/>
    <p:sldId id="277" r:id="rId8"/>
    <p:sldId id="279" r:id="rId9"/>
    <p:sldId id="267" r:id="rId10"/>
    <p:sldId id="269" r:id="rId11"/>
    <p:sldId id="274"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734" y="13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5E6DB9A-928A-4530-AA34-6C519D9D06BB}" type="datetimeFigureOut">
              <a:rPr lang="it-IT" smtClean="0"/>
              <a:t>21/11/2022</a:t>
            </a:fld>
            <a:endParaRPr lang="it-IT"/>
          </a:p>
        </p:txBody>
      </p:sp>
      <p:sp>
        <p:nvSpPr>
          <p:cNvPr id="5" name="Footer Placeholder 4"/>
          <p:cNvSpPr>
            <a:spLocks noGrp="1"/>
          </p:cNvSpPr>
          <p:nvPr>
            <p:ph type="ftr" sz="quarter" idx="11"/>
          </p:nvPr>
        </p:nvSpPr>
        <p:spPr/>
        <p:txBody>
          <a:bodyPr/>
          <a:lstStyle/>
          <a:p>
            <a:endParaRPr lang="it-IT"/>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013C4F9F-32C0-4455-8A26-96DE0C311A42}" type="slidenum">
              <a:rPr lang="it-IT" smtClean="0"/>
              <a:t>‹N›</a:t>
            </a:fld>
            <a:endParaRPr lang="it-IT"/>
          </a:p>
        </p:txBody>
      </p:sp>
    </p:spTree>
    <p:extLst>
      <p:ext uri="{BB962C8B-B14F-4D97-AF65-F5344CB8AC3E}">
        <p14:creationId xmlns:p14="http://schemas.microsoft.com/office/powerpoint/2010/main" val="2260647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95E6DB9A-928A-4530-AA34-6C519D9D06BB}" type="datetimeFigureOut">
              <a:rPr lang="it-IT" smtClean="0"/>
              <a:t>21/11/2022</a:t>
            </a:fld>
            <a:endParaRPr lang="it-IT"/>
          </a:p>
        </p:txBody>
      </p:sp>
      <p:sp>
        <p:nvSpPr>
          <p:cNvPr id="5" name="Footer Placeholder 4"/>
          <p:cNvSpPr>
            <a:spLocks noGrp="1"/>
          </p:cNvSpPr>
          <p:nvPr>
            <p:ph type="ftr" sz="quarter" idx="11"/>
          </p:nvPr>
        </p:nvSpPr>
        <p:spPr/>
        <p:txBody>
          <a:bodyPr/>
          <a:lstStyle/>
          <a:p>
            <a:endParaRPr lang="it-IT"/>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013C4F9F-32C0-4455-8A26-96DE0C311A42}" type="slidenum">
              <a:rPr lang="it-IT" smtClean="0"/>
              <a:t>‹N›</a:t>
            </a:fld>
            <a:endParaRPr lang="it-IT"/>
          </a:p>
        </p:txBody>
      </p:sp>
    </p:spTree>
    <p:extLst>
      <p:ext uri="{BB962C8B-B14F-4D97-AF65-F5344CB8AC3E}">
        <p14:creationId xmlns:p14="http://schemas.microsoft.com/office/powerpoint/2010/main" val="1626283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95E6DB9A-928A-4530-AA34-6C519D9D06BB}" type="datetimeFigureOut">
              <a:rPr lang="it-IT" smtClean="0"/>
              <a:t>21/11/2022</a:t>
            </a:fld>
            <a:endParaRPr lang="it-IT"/>
          </a:p>
        </p:txBody>
      </p:sp>
      <p:sp>
        <p:nvSpPr>
          <p:cNvPr id="5" name="Footer Placeholder 4"/>
          <p:cNvSpPr>
            <a:spLocks noGrp="1"/>
          </p:cNvSpPr>
          <p:nvPr>
            <p:ph type="ftr" sz="quarter" idx="11"/>
          </p:nvPr>
        </p:nvSpPr>
        <p:spPr/>
        <p:txBody>
          <a:bodyPr/>
          <a:lstStyle/>
          <a:p>
            <a:endParaRPr lang="it-IT"/>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013C4F9F-32C0-4455-8A26-96DE0C311A42}" type="slidenum">
              <a:rPr lang="it-IT" smtClean="0"/>
              <a:t>‹N›</a:t>
            </a:fld>
            <a:endParaRPr lang="it-IT"/>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04524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95E6DB9A-928A-4530-AA34-6C519D9D06BB}" type="datetimeFigureOut">
              <a:rPr lang="it-IT" smtClean="0"/>
              <a:t>21/11/2022</a:t>
            </a:fld>
            <a:endParaRPr lang="it-IT"/>
          </a:p>
        </p:txBody>
      </p:sp>
      <p:sp>
        <p:nvSpPr>
          <p:cNvPr id="6" name="Footer Placeholder 5"/>
          <p:cNvSpPr>
            <a:spLocks noGrp="1"/>
          </p:cNvSpPr>
          <p:nvPr>
            <p:ph type="ftr" sz="quarter" idx="11"/>
          </p:nvPr>
        </p:nvSpPr>
        <p:spPr/>
        <p:txBody>
          <a:bodyPr/>
          <a:lstStyle/>
          <a:p>
            <a:endParaRPr lang="it-IT"/>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013C4F9F-32C0-4455-8A26-96DE0C311A42}" type="slidenum">
              <a:rPr lang="it-IT" smtClean="0"/>
              <a:t>‹N›</a:t>
            </a:fld>
            <a:endParaRPr lang="it-IT"/>
          </a:p>
        </p:txBody>
      </p:sp>
    </p:spTree>
    <p:extLst>
      <p:ext uri="{BB962C8B-B14F-4D97-AF65-F5344CB8AC3E}">
        <p14:creationId xmlns:p14="http://schemas.microsoft.com/office/powerpoint/2010/main" val="3306016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95E6DB9A-928A-4530-AA34-6C519D9D06BB}" type="datetimeFigureOut">
              <a:rPr lang="it-IT" smtClean="0"/>
              <a:t>21/11/2022</a:t>
            </a:fld>
            <a:endParaRPr lang="it-IT"/>
          </a:p>
        </p:txBody>
      </p:sp>
      <p:sp>
        <p:nvSpPr>
          <p:cNvPr id="6" name="Footer Placeholder 5"/>
          <p:cNvSpPr>
            <a:spLocks noGrp="1"/>
          </p:cNvSpPr>
          <p:nvPr>
            <p:ph type="ftr" sz="quarter" idx="11"/>
          </p:nvPr>
        </p:nvSpPr>
        <p:spPr/>
        <p:txBody>
          <a:bodyPr/>
          <a:lstStyle/>
          <a:p>
            <a:endParaRPr lang="it-IT"/>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013C4F9F-32C0-4455-8A26-96DE0C311A42}" type="slidenum">
              <a:rPr lang="it-IT" smtClean="0"/>
              <a:t>‹N›</a:t>
            </a:fld>
            <a:endParaRPr lang="it-IT"/>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43226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95E6DB9A-928A-4530-AA34-6C519D9D06BB}" type="datetimeFigureOut">
              <a:rPr lang="it-IT" smtClean="0"/>
              <a:t>21/11/2022</a:t>
            </a:fld>
            <a:endParaRPr lang="it-IT"/>
          </a:p>
        </p:txBody>
      </p:sp>
      <p:sp>
        <p:nvSpPr>
          <p:cNvPr id="6" name="Footer Placeholder 5"/>
          <p:cNvSpPr>
            <a:spLocks noGrp="1"/>
          </p:cNvSpPr>
          <p:nvPr>
            <p:ph type="ftr" sz="quarter" idx="11"/>
          </p:nvPr>
        </p:nvSpPr>
        <p:spPr/>
        <p:txBody>
          <a:bodyPr/>
          <a:lstStyle/>
          <a:p>
            <a:endParaRPr lang="it-IT"/>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013C4F9F-32C0-4455-8A26-96DE0C311A42}" type="slidenum">
              <a:rPr lang="it-IT" smtClean="0"/>
              <a:t>‹N›</a:t>
            </a:fld>
            <a:endParaRPr lang="it-IT"/>
          </a:p>
        </p:txBody>
      </p:sp>
    </p:spTree>
    <p:extLst>
      <p:ext uri="{BB962C8B-B14F-4D97-AF65-F5344CB8AC3E}">
        <p14:creationId xmlns:p14="http://schemas.microsoft.com/office/powerpoint/2010/main" val="1382105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5E6DB9A-928A-4530-AA34-6C519D9D06BB}" type="datetimeFigureOut">
              <a:rPr lang="it-IT" smtClean="0"/>
              <a:t>21/11/2022</a:t>
            </a:fld>
            <a:endParaRPr lang="it-IT"/>
          </a:p>
        </p:txBody>
      </p:sp>
      <p:sp>
        <p:nvSpPr>
          <p:cNvPr id="5" name="Footer Placeholder 4"/>
          <p:cNvSpPr>
            <a:spLocks noGrp="1"/>
          </p:cNvSpPr>
          <p:nvPr>
            <p:ph type="ftr" sz="quarter" idx="11"/>
          </p:nvPr>
        </p:nvSpPr>
        <p:spPr/>
        <p:txBody>
          <a:bodyPr/>
          <a:lstStyle/>
          <a:p>
            <a:endParaRPr lang="it-IT"/>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13C4F9F-32C0-4455-8A26-96DE0C311A42}" type="slidenum">
              <a:rPr lang="it-IT" smtClean="0"/>
              <a:t>‹N›</a:t>
            </a:fld>
            <a:endParaRPr lang="it-IT"/>
          </a:p>
        </p:txBody>
      </p:sp>
    </p:spTree>
    <p:extLst>
      <p:ext uri="{BB962C8B-B14F-4D97-AF65-F5344CB8AC3E}">
        <p14:creationId xmlns:p14="http://schemas.microsoft.com/office/powerpoint/2010/main" val="2369315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5E6DB9A-928A-4530-AA34-6C519D9D06BB}" type="datetimeFigureOut">
              <a:rPr lang="it-IT" smtClean="0"/>
              <a:t>21/11/2022</a:t>
            </a:fld>
            <a:endParaRPr lang="it-IT"/>
          </a:p>
        </p:txBody>
      </p:sp>
      <p:sp>
        <p:nvSpPr>
          <p:cNvPr id="5" name="Footer Placeholder 4"/>
          <p:cNvSpPr>
            <a:spLocks noGrp="1"/>
          </p:cNvSpPr>
          <p:nvPr>
            <p:ph type="ftr" sz="quarter" idx="11"/>
          </p:nvPr>
        </p:nvSpPr>
        <p:spPr/>
        <p:txBody>
          <a:bodyPr/>
          <a:lstStyle/>
          <a:p>
            <a:endParaRPr lang="it-IT"/>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13C4F9F-32C0-4455-8A26-96DE0C311A42}" type="slidenum">
              <a:rPr lang="it-IT" smtClean="0"/>
              <a:t>‹N›</a:t>
            </a:fld>
            <a:endParaRPr lang="it-IT"/>
          </a:p>
        </p:txBody>
      </p:sp>
    </p:spTree>
    <p:extLst>
      <p:ext uri="{BB962C8B-B14F-4D97-AF65-F5344CB8AC3E}">
        <p14:creationId xmlns:p14="http://schemas.microsoft.com/office/powerpoint/2010/main" val="4146220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5E6DB9A-928A-4530-AA34-6C519D9D06BB}" type="datetimeFigureOut">
              <a:rPr lang="it-IT" smtClean="0"/>
              <a:t>21/11/2022</a:t>
            </a:fld>
            <a:endParaRPr lang="it-IT"/>
          </a:p>
        </p:txBody>
      </p:sp>
      <p:sp>
        <p:nvSpPr>
          <p:cNvPr id="5" name="Footer Placeholder 4"/>
          <p:cNvSpPr>
            <a:spLocks noGrp="1"/>
          </p:cNvSpPr>
          <p:nvPr>
            <p:ph type="ftr" sz="quarter" idx="11"/>
          </p:nvPr>
        </p:nvSpPr>
        <p:spPr/>
        <p:txBody>
          <a:bodyPr/>
          <a:lstStyle/>
          <a:p>
            <a:endParaRPr lang="it-IT"/>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13C4F9F-32C0-4455-8A26-96DE0C311A42}" type="slidenum">
              <a:rPr lang="it-IT" smtClean="0"/>
              <a:t>‹N›</a:t>
            </a:fld>
            <a:endParaRPr lang="it-IT"/>
          </a:p>
        </p:txBody>
      </p:sp>
    </p:spTree>
    <p:extLst>
      <p:ext uri="{BB962C8B-B14F-4D97-AF65-F5344CB8AC3E}">
        <p14:creationId xmlns:p14="http://schemas.microsoft.com/office/powerpoint/2010/main" val="1796412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95E6DB9A-928A-4530-AA34-6C519D9D06BB}" type="datetimeFigureOut">
              <a:rPr lang="it-IT" smtClean="0"/>
              <a:t>21/11/2022</a:t>
            </a:fld>
            <a:endParaRPr lang="it-IT"/>
          </a:p>
        </p:txBody>
      </p:sp>
      <p:sp>
        <p:nvSpPr>
          <p:cNvPr id="5" name="Footer Placeholder 4"/>
          <p:cNvSpPr>
            <a:spLocks noGrp="1"/>
          </p:cNvSpPr>
          <p:nvPr>
            <p:ph type="ftr" sz="quarter" idx="11"/>
          </p:nvPr>
        </p:nvSpPr>
        <p:spPr/>
        <p:txBody>
          <a:bodyPr/>
          <a:lstStyle/>
          <a:p>
            <a:endParaRPr lang="it-IT"/>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013C4F9F-32C0-4455-8A26-96DE0C311A42}" type="slidenum">
              <a:rPr lang="it-IT" smtClean="0"/>
              <a:t>‹N›</a:t>
            </a:fld>
            <a:endParaRPr lang="it-IT"/>
          </a:p>
        </p:txBody>
      </p:sp>
    </p:spTree>
    <p:extLst>
      <p:ext uri="{BB962C8B-B14F-4D97-AF65-F5344CB8AC3E}">
        <p14:creationId xmlns:p14="http://schemas.microsoft.com/office/powerpoint/2010/main" val="692886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95E6DB9A-928A-4530-AA34-6C519D9D06BB}" type="datetimeFigureOut">
              <a:rPr lang="it-IT" smtClean="0"/>
              <a:t>21/11/2022</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013C4F9F-32C0-4455-8A26-96DE0C311A42}" type="slidenum">
              <a:rPr lang="it-IT" smtClean="0"/>
              <a:t>‹N›</a:t>
            </a:fld>
            <a:endParaRPr lang="it-IT"/>
          </a:p>
        </p:txBody>
      </p:sp>
    </p:spTree>
    <p:extLst>
      <p:ext uri="{BB962C8B-B14F-4D97-AF65-F5344CB8AC3E}">
        <p14:creationId xmlns:p14="http://schemas.microsoft.com/office/powerpoint/2010/main" val="1112721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5E6DB9A-928A-4530-AA34-6C519D9D06BB}" type="datetimeFigureOut">
              <a:rPr lang="it-IT" smtClean="0"/>
              <a:t>21/11/2022</a:t>
            </a:fld>
            <a:endParaRPr lang="it-IT"/>
          </a:p>
        </p:txBody>
      </p:sp>
      <p:sp>
        <p:nvSpPr>
          <p:cNvPr id="8" name="Footer Placeholder 7"/>
          <p:cNvSpPr>
            <a:spLocks noGrp="1"/>
          </p:cNvSpPr>
          <p:nvPr>
            <p:ph type="ftr" sz="quarter" idx="11"/>
          </p:nvPr>
        </p:nvSpPr>
        <p:spPr/>
        <p:txBody>
          <a:bodyPr/>
          <a:lstStyle/>
          <a:p>
            <a:endParaRPr lang="it-IT"/>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013C4F9F-32C0-4455-8A26-96DE0C311A42}" type="slidenum">
              <a:rPr lang="it-IT" smtClean="0"/>
              <a:t>‹N›</a:t>
            </a:fld>
            <a:endParaRPr lang="it-IT"/>
          </a:p>
        </p:txBody>
      </p:sp>
    </p:spTree>
    <p:extLst>
      <p:ext uri="{BB962C8B-B14F-4D97-AF65-F5344CB8AC3E}">
        <p14:creationId xmlns:p14="http://schemas.microsoft.com/office/powerpoint/2010/main" val="873465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95E6DB9A-928A-4530-AA34-6C519D9D06BB}" type="datetimeFigureOut">
              <a:rPr lang="it-IT" smtClean="0"/>
              <a:t>21/11/2022</a:t>
            </a:fld>
            <a:endParaRPr lang="it-IT"/>
          </a:p>
        </p:txBody>
      </p:sp>
      <p:sp>
        <p:nvSpPr>
          <p:cNvPr id="4" name="Footer Placeholder 3"/>
          <p:cNvSpPr>
            <a:spLocks noGrp="1"/>
          </p:cNvSpPr>
          <p:nvPr>
            <p:ph type="ftr" sz="quarter" idx="11"/>
          </p:nvPr>
        </p:nvSpPr>
        <p:spPr/>
        <p:txBody>
          <a:bodyPr/>
          <a:lstStyle/>
          <a:p>
            <a:endParaRPr lang="it-IT"/>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13C4F9F-32C0-4455-8A26-96DE0C311A42}" type="slidenum">
              <a:rPr lang="it-IT" smtClean="0"/>
              <a:t>‹N›</a:t>
            </a:fld>
            <a:endParaRPr lang="it-IT"/>
          </a:p>
        </p:txBody>
      </p:sp>
    </p:spTree>
    <p:extLst>
      <p:ext uri="{BB962C8B-B14F-4D97-AF65-F5344CB8AC3E}">
        <p14:creationId xmlns:p14="http://schemas.microsoft.com/office/powerpoint/2010/main" val="3408800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E6DB9A-928A-4530-AA34-6C519D9D06BB}" type="datetimeFigureOut">
              <a:rPr lang="it-IT" smtClean="0"/>
              <a:t>21/11/2022</a:t>
            </a:fld>
            <a:endParaRPr lang="it-IT"/>
          </a:p>
        </p:txBody>
      </p:sp>
      <p:sp>
        <p:nvSpPr>
          <p:cNvPr id="3" name="Footer Placeholder 2"/>
          <p:cNvSpPr>
            <a:spLocks noGrp="1"/>
          </p:cNvSpPr>
          <p:nvPr>
            <p:ph type="ftr" sz="quarter" idx="11"/>
          </p:nvPr>
        </p:nvSpPr>
        <p:spPr/>
        <p:txBody>
          <a:bodyPr/>
          <a:lstStyle/>
          <a:p>
            <a:endParaRPr lang="it-IT"/>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13C4F9F-32C0-4455-8A26-96DE0C311A42}" type="slidenum">
              <a:rPr lang="it-IT" smtClean="0"/>
              <a:t>‹N›</a:t>
            </a:fld>
            <a:endParaRPr lang="it-IT"/>
          </a:p>
        </p:txBody>
      </p:sp>
    </p:spTree>
    <p:extLst>
      <p:ext uri="{BB962C8B-B14F-4D97-AF65-F5344CB8AC3E}">
        <p14:creationId xmlns:p14="http://schemas.microsoft.com/office/powerpoint/2010/main" val="4011255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95E6DB9A-928A-4530-AA34-6C519D9D06BB}" type="datetimeFigureOut">
              <a:rPr lang="it-IT" smtClean="0"/>
              <a:t>21/11/2022</a:t>
            </a:fld>
            <a:endParaRPr lang="it-IT"/>
          </a:p>
        </p:txBody>
      </p:sp>
      <p:sp>
        <p:nvSpPr>
          <p:cNvPr id="6" name="Footer Placeholder 5"/>
          <p:cNvSpPr>
            <a:spLocks noGrp="1"/>
          </p:cNvSpPr>
          <p:nvPr>
            <p:ph type="ftr" sz="quarter" idx="11"/>
          </p:nvPr>
        </p:nvSpPr>
        <p:spPr/>
        <p:txBody>
          <a:bodyPr/>
          <a:lstStyle/>
          <a:p>
            <a:endParaRPr lang="it-IT"/>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13C4F9F-32C0-4455-8A26-96DE0C311A42}" type="slidenum">
              <a:rPr lang="it-IT" smtClean="0"/>
              <a:t>‹N›</a:t>
            </a:fld>
            <a:endParaRPr lang="it-IT"/>
          </a:p>
        </p:txBody>
      </p:sp>
    </p:spTree>
    <p:extLst>
      <p:ext uri="{BB962C8B-B14F-4D97-AF65-F5344CB8AC3E}">
        <p14:creationId xmlns:p14="http://schemas.microsoft.com/office/powerpoint/2010/main" val="2034265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95E6DB9A-928A-4530-AA34-6C519D9D06BB}" type="datetimeFigureOut">
              <a:rPr lang="it-IT" smtClean="0"/>
              <a:t>21/11/2022</a:t>
            </a:fld>
            <a:endParaRPr lang="it-IT"/>
          </a:p>
        </p:txBody>
      </p:sp>
      <p:sp>
        <p:nvSpPr>
          <p:cNvPr id="6" name="Footer Placeholder 5"/>
          <p:cNvSpPr>
            <a:spLocks noGrp="1"/>
          </p:cNvSpPr>
          <p:nvPr>
            <p:ph type="ftr" sz="quarter" idx="11"/>
          </p:nvPr>
        </p:nvSpPr>
        <p:spPr/>
        <p:txBody>
          <a:bodyPr/>
          <a:lstStyle/>
          <a:p>
            <a:endParaRPr lang="it-IT"/>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013C4F9F-32C0-4455-8A26-96DE0C311A42}" type="slidenum">
              <a:rPr lang="it-IT" smtClean="0"/>
              <a:t>‹N›</a:t>
            </a:fld>
            <a:endParaRPr lang="it-IT"/>
          </a:p>
        </p:txBody>
      </p:sp>
    </p:spTree>
    <p:extLst>
      <p:ext uri="{BB962C8B-B14F-4D97-AF65-F5344CB8AC3E}">
        <p14:creationId xmlns:p14="http://schemas.microsoft.com/office/powerpoint/2010/main" val="3168275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95E6DB9A-928A-4530-AA34-6C519D9D06BB}" type="datetimeFigureOut">
              <a:rPr lang="it-IT" smtClean="0"/>
              <a:t>21/11/2022</a:t>
            </a:fld>
            <a:endParaRPr lang="it-IT"/>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013C4F9F-32C0-4455-8A26-96DE0C311A42}" type="slidenum">
              <a:rPr lang="it-IT" smtClean="0"/>
              <a:t>‹N›</a:t>
            </a:fld>
            <a:endParaRPr lang="it-IT"/>
          </a:p>
        </p:txBody>
      </p:sp>
    </p:spTree>
    <p:extLst>
      <p:ext uri="{BB962C8B-B14F-4D97-AF65-F5344CB8AC3E}">
        <p14:creationId xmlns:p14="http://schemas.microsoft.com/office/powerpoint/2010/main" val="56460747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3.jpeg"/><Relationship Id="rId5" Type="http://schemas.microsoft.com/office/2007/relationships/hdphoto" Target="../media/hdphoto1.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it.wikipedia.org/wiki/Ellisse" TargetMode="External"/><Relationship Id="rId1" Type="http://schemas.openxmlformats.org/officeDocument/2006/relationships/slideLayout" Target="../slideLayouts/slideLayout1.xml"/><Relationship Id="rId5" Type="http://schemas.openxmlformats.org/officeDocument/2006/relationships/image" Target="../media/image15.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olo 1"/>
          <p:cNvSpPr>
            <a:spLocks noGrp="1"/>
          </p:cNvSpPr>
          <p:nvPr>
            <p:ph type="ctrTitle"/>
          </p:nvPr>
        </p:nvSpPr>
        <p:spPr>
          <a:xfrm>
            <a:off x="1582752" y="-961727"/>
            <a:ext cx="7021696" cy="4894783"/>
          </a:xfrm>
        </p:spPr>
        <p:txBody>
          <a:bodyPr>
            <a:normAutofit/>
          </a:bodyPr>
          <a:lstStyle/>
          <a:p>
            <a:r>
              <a:rPr lang="it-IT" sz="1300" dirty="0"/>
              <a:t>L’albero monumentale può dirsi monumento, in quanto come i monumenti degli uomini è nel contempo archivio (botanico), testimonianza (di resilienza) e riserva (di biodiversità). </a:t>
            </a:r>
            <a:br>
              <a:rPr lang="it-IT" sz="1300" dirty="0"/>
            </a:br>
            <a:r>
              <a:rPr lang="it-IT" sz="1300" b="1" dirty="0"/>
              <a:t>- Rappresentano unità elementari di paesaggio</a:t>
            </a:r>
            <a:r>
              <a:rPr lang="it-IT" sz="1300" dirty="0"/>
              <a:t>, costituiscono habitat e nicchie</a:t>
            </a:r>
            <a:br>
              <a:rPr lang="it-IT" sz="1300" dirty="0"/>
            </a:br>
            <a:r>
              <a:rPr lang="it-IT" sz="1300" dirty="0"/>
              <a:t>ecologiche per numerose specie di animali legati alla pianta. </a:t>
            </a:r>
            <a:br>
              <a:rPr lang="it-IT" sz="1300" dirty="0"/>
            </a:br>
            <a:r>
              <a:rPr lang="it-IT" sz="1300" b="1" dirty="0"/>
              <a:t>- Sono testimoni dello scorrere del tempo, </a:t>
            </a:r>
            <a:r>
              <a:rPr lang="it-IT" sz="1300" dirty="0"/>
              <a:t>vengono utilizzati, infatti, per studi come la</a:t>
            </a:r>
            <a:br>
              <a:rPr lang="it-IT" sz="1300" dirty="0"/>
            </a:br>
            <a:r>
              <a:rPr lang="it-IT" sz="1300" dirty="0"/>
              <a:t>dendroclimatologia e la dendrocronologia utili per datare eventi geologici.</a:t>
            </a:r>
            <a:br>
              <a:rPr lang="it-IT" sz="1300" dirty="0"/>
            </a:br>
            <a:r>
              <a:rPr lang="it-IT" sz="1300" b="1" dirty="0"/>
              <a:t>- Rappresentano la descrizione retrodatata di un’ambiente. </a:t>
            </a:r>
            <a:r>
              <a:rPr lang="it-IT" sz="1300" dirty="0"/>
              <a:t>La loro presenza indica un antico equilibrio biologico e naturalistico, quasi sempre distrutto dall’uomo.</a:t>
            </a:r>
            <a:br>
              <a:rPr lang="it-IT" sz="1300" dirty="0"/>
            </a:br>
            <a:r>
              <a:rPr lang="it-IT" sz="1300" b="1" dirty="0"/>
              <a:t>- Sono specie molto longeve. </a:t>
            </a:r>
            <a:r>
              <a:rPr lang="it-IT" sz="1300" dirty="0"/>
              <a:t>Gli alberi sono esseri viventi con capacità d’intelligenza, cognizione, comportamento e comunicazione. Le avversità lungo centinaia e migliaia di anni e, con la loro stessa presenza, dimostrano che da un punto di vista evolutivo hanno </a:t>
            </a:r>
            <a:r>
              <a:rPr lang="it-IT" sz="1300" u="sng" dirty="0"/>
              <a:t>avuto un grande successo e sono molto intelligenti</a:t>
            </a:r>
            <a:r>
              <a:rPr lang="it-IT" sz="1300" dirty="0"/>
              <a:t>.</a:t>
            </a:r>
            <a:br>
              <a:rPr lang="it-IT" sz="1400" dirty="0"/>
            </a:br>
            <a:br>
              <a:rPr lang="it-IT" sz="1400" i="1" dirty="0">
                <a:solidFill>
                  <a:schemeClr val="tx1"/>
                </a:solidFill>
                <a:effectLst/>
                <a:latin typeface="Bookman Old Style" panose="02050604050505020204" pitchFamily="18" charset="0"/>
              </a:rPr>
            </a:br>
            <a:endParaRPr lang="it-IT" sz="1400" dirty="0">
              <a:solidFill>
                <a:schemeClr val="tx1"/>
              </a:solidFill>
              <a:effectLst/>
              <a:latin typeface="Bookman Old Style" panose="02050604050505020204" pitchFamily="18" charset="0"/>
            </a:endParaRPr>
          </a:p>
        </p:txBody>
      </p:sp>
      <p:sp>
        <p:nvSpPr>
          <p:cNvPr id="3" name="Sottotitolo 2"/>
          <p:cNvSpPr>
            <a:spLocks noGrp="1"/>
          </p:cNvSpPr>
          <p:nvPr>
            <p:ph type="subTitle" idx="1"/>
          </p:nvPr>
        </p:nvSpPr>
        <p:spPr>
          <a:xfrm>
            <a:off x="323528" y="188640"/>
            <a:ext cx="8568952" cy="914400"/>
          </a:xfrm>
        </p:spPr>
        <p:txBody>
          <a:bodyPr>
            <a:normAutofit/>
          </a:bodyPr>
          <a:lstStyle/>
          <a:p>
            <a:pPr algn="ctr"/>
            <a:r>
              <a:rPr lang="it-IT" sz="3200" b="1" dirty="0">
                <a:solidFill>
                  <a:srgbClr val="00B050"/>
                </a:solidFill>
                <a:ea typeface="Adobe Gothic Std B" pitchFamily="34" charset="-128"/>
              </a:rPr>
              <a:t>I GUARDIANI DEL PAESAGGIO</a:t>
            </a:r>
          </a:p>
        </p:txBody>
      </p:sp>
      <p:pic>
        <p:nvPicPr>
          <p:cNvPr id="7" name="Immagine 6">
            <a:extLst>
              <a:ext uri="{FF2B5EF4-FFF2-40B4-BE49-F238E27FC236}">
                <a16:creationId xmlns:a16="http://schemas.microsoft.com/office/drawing/2014/main" id="{7A5A3CB4-A097-48A2-8C5D-25E6FDF149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22" r="2422" b="25690"/>
          <a:stretch/>
        </p:blipFill>
        <p:spPr>
          <a:xfrm>
            <a:off x="1611134" y="3694184"/>
            <a:ext cx="6716842" cy="2830017"/>
          </a:xfrm>
          <a:prstGeom prst="rect">
            <a:avLst/>
          </a:prstGeom>
        </p:spPr>
      </p:pic>
      <p:sp>
        <p:nvSpPr>
          <p:cNvPr id="5" name="Titolo 1">
            <a:extLst>
              <a:ext uri="{FF2B5EF4-FFF2-40B4-BE49-F238E27FC236}">
                <a16:creationId xmlns:a16="http://schemas.microsoft.com/office/drawing/2014/main" id="{F80E02CB-E9DE-4793-ACFB-000F95E3AC2A}"/>
              </a:ext>
            </a:extLst>
          </p:cNvPr>
          <p:cNvSpPr txBox="1">
            <a:spLocks/>
          </p:cNvSpPr>
          <p:nvPr/>
        </p:nvSpPr>
        <p:spPr>
          <a:xfrm>
            <a:off x="1499048" y="6267981"/>
            <a:ext cx="7272808" cy="51244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it-IT" sz="1200" i="1" dirty="0" err="1">
                <a:solidFill>
                  <a:schemeClr val="tx1"/>
                </a:solidFill>
                <a:latin typeface="Bookman Old Style" panose="02050604050505020204" pitchFamily="18" charset="0"/>
              </a:rPr>
              <a:t>Loc</a:t>
            </a:r>
            <a:r>
              <a:rPr lang="it-IT" sz="1200" i="1" dirty="0">
                <a:solidFill>
                  <a:schemeClr val="tx1"/>
                </a:solidFill>
                <a:latin typeface="Bookman Old Style" panose="02050604050505020204" pitchFamily="18" charset="0"/>
              </a:rPr>
              <a:t>. Murgia della Crocetta - Altamura</a:t>
            </a:r>
            <a:endParaRPr lang="it-IT" sz="1200"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val="3931700598"/>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ctrTitle"/>
          </p:nvPr>
        </p:nvSpPr>
        <p:spPr>
          <a:xfrm>
            <a:off x="1344924" y="816953"/>
            <a:ext cx="7332618" cy="2810550"/>
          </a:xfrm>
        </p:spPr>
        <p:txBody>
          <a:bodyPr>
            <a:noAutofit/>
          </a:bodyPr>
          <a:lstStyle/>
          <a:p>
            <a:br>
              <a:rPr lang="it-IT" dirty="0"/>
            </a:br>
            <a:r>
              <a:rPr lang="it-IT" sz="1300" dirty="0"/>
              <a:t>Ezio Bosso (Torino, 13 settembre 1971 – Bologna, 14 maggio 2020) aveva un legame profondo con gli alberi. Il suo amore per gli alberi è dimostrato dai tanti riconoscimenti ottenuti in varie manifestazioni in Italia: la val di Fiemme, ad esempio, gli donò un albero monumentale, un possente abete rosso alto 40 mt. A seguito di questo episodio il musicista compose una vera e prioria colonna sonora chiamata «</a:t>
            </a:r>
            <a:r>
              <a:rPr lang="it-IT" sz="1300" b="1" dirty="0"/>
              <a:t>Following a bird» </a:t>
            </a:r>
            <a:r>
              <a:rPr lang="it-IT" sz="1300" dirty="0"/>
              <a:t>che commosse al festival di Sanremo del 2016.</a:t>
            </a:r>
            <a:br>
              <a:rPr lang="it-IT" sz="1300" dirty="0"/>
            </a:br>
            <a:br>
              <a:rPr lang="it-IT" sz="1300" dirty="0"/>
            </a:br>
            <a:r>
              <a:rPr lang="it-IT" sz="1300" dirty="0"/>
              <a:t>Recentemente l’autore affermò: «quando si apriranno le gabbie" dopo questo </a:t>
            </a:r>
            <a:r>
              <a:rPr lang="it-IT" sz="1300" dirty="0" err="1"/>
              <a:t>lockdown</a:t>
            </a:r>
            <a:r>
              <a:rPr lang="it-IT" sz="1300" dirty="0"/>
              <a:t> la prima cosa che farò è mettermi al sole. La seconda sarà abbracciare un albero»</a:t>
            </a:r>
            <a:br>
              <a:rPr lang="it-IT" sz="1300" dirty="0"/>
            </a:br>
            <a:br>
              <a:rPr lang="it-IT" sz="1300" dirty="0"/>
            </a:br>
            <a:r>
              <a:rPr lang="it-IT" sz="1300" b="1" dirty="0"/>
              <a:t>Per questo motivo è intenzione dell’Associazione Bosco Difesa Grande dedicare il leccio monumentale, recentemente riconosciuto, alla figura del musicista Ezio Bosso.</a:t>
            </a:r>
            <a:br>
              <a:rPr lang="it-IT" sz="2000" b="1" cap="none" dirty="0">
                <a:effectLst/>
              </a:rPr>
            </a:br>
            <a:endParaRPr lang="it-IT" sz="2000" b="1" cap="none" dirty="0">
              <a:effectLst/>
            </a:endParaRPr>
          </a:p>
        </p:txBody>
      </p:sp>
      <p:pic>
        <p:nvPicPr>
          <p:cNvPr id="5" name="Immagine 4">
            <a:extLst>
              <a:ext uri="{FF2B5EF4-FFF2-40B4-BE49-F238E27FC236}">
                <a16:creationId xmlns:a16="http://schemas.microsoft.com/office/drawing/2014/main" id="{94F7CDF8-1CCC-4D65-BA9B-932AA471F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3786802"/>
            <a:ext cx="4295577" cy="2810550"/>
          </a:xfrm>
          <a:prstGeom prst="rect">
            <a:avLst/>
          </a:prstGeom>
        </p:spPr>
      </p:pic>
      <p:sp>
        <p:nvSpPr>
          <p:cNvPr id="7" name="Sottotitolo 2">
            <a:extLst>
              <a:ext uri="{FF2B5EF4-FFF2-40B4-BE49-F238E27FC236}">
                <a16:creationId xmlns:a16="http://schemas.microsoft.com/office/drawing/2014/main" id="{AD03D4ED-087C-4C8C-96E7-1409D5297783}"/>
              </a:ext>
            </a:extLst>
          </p:cNvPr>
          <p:cNvSpPr>
            <a:spLocks noGrp="1"/>
          </p:cNvSpPr>
          <p:nvPr>
            <p:ph type="subTitle" idx="1"/>
          </p:nvPr>
        </p:nvSpPr>
        <p:spPr>
          <a:xfrm>
            <a:off x="323528" y="188640"/>
            <a:ext cx="8568952" cy="914400"/>
          </a:xfrm>
        </p:spPr>
        <p:txBody>
          <a:bodyPr>
            <a:normAutofit/>
          </a:bodyPr>
          <a:lstStyle/>
          <a:p>
            <a:pPr algn="ctr"/>
            <a:r>
              <a:rPr lang="it-IT" sz="3200" b="1" dirty="0">
                <a:solidFill>
                  <a:srgbClr val="00B050"/>
                </a:solidFill>
                <a:ea typeface="Adobe Gothic Std B" pitchFamily="34" charset="-128"/>
              </a:rPr>
              <a:t>I GUARDIANI DEL PAESAGGIO</a:t>
            </a:r>
          </a:p>
        </p:txBody>
      </p:sp>
      <p:pic>
        <p:nvPicPr>
          <p:cNvPr id="9" name="Immagine 8">
            <a:extLst>
              <a:ext uri="{FF2B5EF4-FFF2-40B4-BE49-F238E27FC236}">
                <a16:creationId xmlns:a16="http://schemas.microsoft.com/office/drawing/2014/main" id="{B4C613F1-60AB-42B5-9019-2BB1FB72E11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t="3937"/>
          <a:stretch/>
        </p:blipFill>
        <p:spPr>
          <a:xfrm>
            <a:off x="5868143" y="4077072"/>
            <a:ext cx="3031771" cy="2029997"/>
          </a:xfrm>
          <a:prstGeom prst="rect">
            <a:avLst/>
          </a:prstGeom>
        </p:spPr>
      </p:pic>
    </p:spTree>
    <p:extLst>
      <p:ext uri="{BB962C8B-B14F-4D97-AF65-F5344CB8AC3E}">
        <p14:creationId xmlns:p14="http://schemas.microsoft.com/office/powerpoint/2010/main" val="560084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ctrTitle"/>
          </p:nvPr>
        </p:nvSpPr>
        <p:spPr>
          <a:xfrm>
            <a:off x="285981" y="-2115616"/>
            <a:ext cx="8853736" cy="4968552"/>
          </a:xfrm>
        </p:spPr>
        <p:txBody>
          <a:bodyPr>
            <a:noAutofit/>
          </a:bodyPr>
          <a:lstStyle/>
          <a:p>
            <a:pPr algn="ctr"/>
            <a:br>
              <a:rPr lang="it-IT" sz="2000" dirty="0">
                <a:effectLst/>
              </a:rPr>
            </a:br>
            <a:br>
              <a:rPr lang="it-IT" sz="2000" cap="none" dirty="0">
                <a:solidFill>
                  <a:srgbClr val="FF0000"/>
                </a:solidFill>
                <a:effectLst/>
              </a:rPr>
            </a:br>
            <a:r>
              <a:rPr lang="it-IT" sz="2000" i="1" dirty="0">
                <a:solidFill>
                  <a:schemeClr val="tx1"/>
                </a:solidFill>
                <a:latin typeface="Bookman Old Style" panose="02050604050505020204" pitchFamily="18" charset="0"/>
              </a:rPr>
              <a:t>Riconoscere gli alberi monumentali come beni naturali (architetture viventi) significa riconoscere “il patrimonio artistico naturale alla stregua del patrimonio artistico antropico” (</a:t>
            </a:r>
            <a:r>
              <a:rPr lang="it-IT" sz="2000" i="1" dirty="0" err="1">
                <a:solidFill>
                  <a:schemeClr val="tx1"/>
                </a:solidFill>
                <a:latin typeface="Bookman Old Style" panose="02050604050505020204" pitchFamily="18" charset="0"/>
              </a:rPr>
              <a:t>Caramalli</a:t>
            </a:r>
            <a:r>
              <a:rPr lang="it-IT" sz="2000" i="1" dirty="0">
                <a:solidFill>
                  <a:schemeClr val="tx1"/>
                </a:solidFill>
                <a:latin typeface="Bookman Old Style" panose="02050604050505020204" pitchFamily="18" charset="0"/>
              </a:rPr>
              <a:t>, 2008</a:t>
            </a:r>
            <a:r>
              <a:rPr lang="it-IT" sz="2000" dirty="0">
                <a:solidFill>
                  <a:schemeClr val="tx1"/>
                </a:solidFill>
                <a:latin typeface="Bookman Old Style" panose="02050604050505020204" pitchFamily="18" charset="0"/>
              </a:rPr>
              <a:t>).</a:t>
            </a:r>
            <a:br>
              <a:rPr lang="it-IT" sz="2000" dirty="0">
                <a:solidFill>
                  <a:srgbClr val="FF0000"/>
                </a:solidFill>
                <a:effectLst/>
              </a:rPr>
            </a:br>
            <a:br>
              <a:rPr lang="it-IT" sz="2000" cap="none" dirty="0">
                <a:effectLst/>
              </a:rPr>
            </a:br>
            <a:endParaRPr lang="it-IT" sz="2000" cap="none" dirty="0">
              <a:effectLst/>
            </a:endParaRPr>
          </a:p>
        </p:txBody>
      </p:sp>
      <p:sp>
        <p:nvSpPr>
          <p:cNvPr id="6" name="Titolo 1"/>
          <p:cNvSpPr txBox="1">
            <a:spLocks/>
          </p:cNvSpPr>
          <p:nvPr/>
        </p:nvSpPr>
        <p:spPr>
          <a:xfrm>
            <a:off x="5436096" y="4437112"/>
            <a:ext cx="4248472" cy="1320575"/>
          </a:xfrm>
          <a:prstGeom prst="rect">
            <a:avLst/>
          </a:prstGeom>
        </p:spPr>
        <p:txBody>
          <a:bodyPr vert="horz" anchor="t">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it-IT" sz="3000" dirty="0">
                <a:solidFill>
                  <a:srgbClr val="FF0000"/>
                </a:solidFill>
                <a:effectLst/>
              </a:rPr>
              <a:t>Grazie per l’attenzione!!</a:t>
            </a:r>
            <a:br>
              <a:rPr lang="it-IT" sz="5400" dirty="0">
                <a:effectLst/>
              </a:rPr>
            </a:br>
            <a:br>
              <a:rPr lang="it-IT" sz="5400" cap="none" dirty="0">
                <a:effectLst/>
              </a:rPr>
            </a:br>
            <a:br>
              <a:rPr lang="it-IT" sz="2000" cap="none" dirty="0">
                <a:effectLst/>
              </a:rPr>
            </a:br>
            <a:endParaRPr lang="it-IT" sz="2000" cap="none" dirty="0">
              <a:effectLst/>
            </a:endParaRPr>
          </a:p>
        </p:txBody>
      </p:sp>
      <p:pic>
        <p:nvPicPr>
          <p:cNvPr id="3" name="Immagine 2">
            <a:extLst>
              <a:ext uri="{FF2B5EF4-FFF2-40B4-BE49-F238E27FC236}">
                <a16:creationId xmlns:a16="http://schemas.microsoft.com/office/drawing/2014/main" id="{5C637E66-03F7-408E-B992-7DC1286FB76A}"/>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tretch>
            <a:fillRect/>
          </a:stretch>
        </p:blipFill>
        <p:spPr>
          <a:xfrm>
            <a:off x="1403648" y="2852936"/>
            <a:ext cx="4716016" cy="3537012"/>
          </a:xfrm>
          <a:prstGeom prst="rect">
            <a:avLst/>
          </a:prstGeom>
        </p:spPr>
      </p:pic>
    </p:spTree>
    <p:extLst>
      <p:ext uri="{BB962C8B-B14F-4D97-AF65-F5344CB8AC3E}">
        <p14:creationId xmlns:p14="http://schemas.microsoft.com/office/powerpoint/2010/main" val="83408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475656" y="262409"/>
            <a:ext cx="6840760" cy="1798439"/>
          </a:xfrm>
        </p:spPr>
        <p:txBody>
          <a:bodyPr>
            <a:normAutofit/>
          </a:bodyPr>
          <a:lstStyle/>
          <a:p>
            <a:pPr algn="just"/>
            <a:r>
              <a:rPr lang="it-IT" sz="1300" dirty="0"/>
              <a:t>Gli alberi monumentali possono essere considerati tra gli esseri viventi i più</a:t>
            </a:r>
            <a:br>
              <a:rPr lang="it-IT" sz="1300" dirty="0"/>
            </a:br>
            <a:r>
              <a:rPr lang="it-IT" sz="1300" dirty="0"/>
              <a:t>antichi del mondo. Il numero degli alberi monumentali segnalati sul territorio murgiano è abbastanza esiguo. Sul territorio di Gravina sono ufficialmente presenti solo due alberi monumentali presso </a:t>
            </a:r>
            <a:r>
              <a:rPr lang="it-IT" sz="1300" dirty="0" err="1"/>
              <a:t>Recupa</a:t>
            </a:r>
            <a:r>
              <a:rPr lang="it-IT" sz="1300" dirty="0"/>
              <a:t> Scardinale. Il territorio di Altamura ad esempio, pur con condizioni paesaggistiche e vegetazionali diverse, ne presenta qualcuno in più (ben 7). </a:t>
            </a:r>
          </a:p>
        </p:txBody>
      </p:sp>
      <p:sp>
        <p:nvSpPr>
          <p:cNvPr id="3" name="Sottotitolo 2"/>
          <p:cNvSpPr>
            <a:spLocks noGrp="1"/>
          </p:cNvSpPr>
          <p:nvPr>
            <p:ph type="subTitle" idx="1"/>
          </p:nvPr>
        </p:nvSpPr>
        <p:spPr>
          <a:xfrm>
            <a:off x="323528" y="188640"/>
            <a:ext cx="8568952" cy="914400"/>
          </a:xfrm>
        </p:spPr>
        <p:txBody>
          <a:bodyPr>
            <a:normAutofit/>
          </a:bodyPr>
          <a:lstStyle/>
          <a:p>
            <a:pPr algn="ctr"/>
            <a:r>
              <a:rPr lang="it-IT" sz="3200" b="1" dirty="0">
                <a:solidFill>
                  <a:srgbClr val="00B050"/>
                </a:solidFill>
                <a:ea typeface="Adobe Gothic Std B" pitchFamily="34" charset="-128"/>
              </a:rPr>
              <a:t>I GUARDIANI DEL PAESAGGIO</a:t>
            </a:r>
          </a:p>
        </p:txBody>
      </p:sp>
      <p:sp>
        <p:nvSpPr>
          <p:cNvPr id="5" name="Titolo 1">
            <a:extLst>
              <a:ext uri="{FF2B5EF4-FFF2-40B4-BE49-F238E27FC236}">
                <a16:creationId xmlns:a16="http://schemas.microsoft.com/office/drawing/2014/main" id="{F80E02CB-E9DE-4793-ACFB-000F95E3AC2A}"/>
              </a:ext>
            </a:extLst>
          </p:cNvPr>
          <p:cNvSpPr txBox="1">
            <a:spLocks/>
          </p:cNvSpPr>
          <p:nvPr/>
        </p:nvSpPr>
        <p:spPr>
          <a:xfrm>
            <a:off x="1403648" y="5940896"/>
            <a:ext cx="7272808" cy="51244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it-IT" sz="1200" i="1" dirty="0">
                <a:solidFill>
                  <a:schemeClr val="tx1"/>
                </a:solidFill>
                <a:latin typeface="Bookman Old Style" panose="02050604050505020204" pitchFamily="18" charset="0"/>
              </a:rPr>
              <a:t>Segnalazione degli alberi monumentali nell’area dell’alta murgia estratto dal sito ufficiale</a:t>
            </a:r>
            <a:endParaRPr lang="it-IT" sz="1200" dirty="0">
              <a:solidFill>
                <a:schemeClr val="tx1"/>
              </a:solidFill>
              <a:latin typeface="Bookman Old Style" panose="02050604050505020204" pitchFamily="18" charset="0"/>
            </a:endParaRPr>
          </a:p>
        </p:txBody>
      </p:sp>
      <p:pic>
        <p:nvPicPr>
          <p:cNvPr id="11" name="Immagine 10">
            <a:extLst>
              <a:ext uri="{FF2B5EF4-FFF2-40B4-BE49-F238E27FC236}">
                <a16:creationId xmlns:a16="http://schemas.microsoft.com/office/drawing/2014/main" id="{8CCEF7B8-3E9E-440E-8BF3-333DCB244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2145591"/>
            <a:ext cx="6336704" cy="3951457"/>
          </a:xfrm>
          <a:prstGeom prst="rect">
            <a:avLst/>
          </a:prstGeom>
        </p:spPr>
      </p:pic>
    </p:spTree>
    <p:extLst>
      <p:ext uri="{BB962C8B-B14F-4D97-AF65-F5344CB8AC3E}">
        <p14:creationId xmlns:p14="http://schemas.microsoft.com/office/powerpoint/2010/main" val="2920863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290845" y="662608"/>
            <a:ext cx="5040560" cy="512440"/>
          </a:xfrm>
        </p:spPr>
        <p:txBody>
          <a:bodyPr>
            <a:normAutofit/>
          </a:bodyPr>
          <a:lstStyle/>
          <a:p>
            <a:pPr algn="just"/>
            <a:r>
              <a:rPr lang="it-IT" sz="1400" i="1" dirty="0">
                <a:solidFill>
                  <a:schemeClr val="tx1"/>
                </a:solidFill>
                <a:latin typeface="Bookman Old Style" panose="02050604050505020204" pitchFamily="18" charset="0"/>
              </a:rPr>
              <a:t>Come segnalare un albero monumentale?</a:t>
            </a:r>
            <a:endParaRPr lang="it-IT" sz="1400" dirty="0">
              <a:solidFill>
                <a:schemeClr val="tx1"/>
              </a:solidFill>
              <a:effectLst/>
              <a:latin typeface="Bookman Old Style" panose="02050604050505020204" pitchFamily="18" charset="0"/>
            </a:endParaRPr>
          </a:p>
        </p:txBody>
      </p:sp>
      <p:sp>
        <p:nvSpPr>
          <p:cNvPr id="3" name="Sottotitolo 2"/>
          <p:cNvSpPr>
            <a:spLocks noGrp="1"/>
          </p:cNvSpPr>
          <p:nvPr>
            <p:ph type="subTitle" idx="1"/>
          </p:nvPr>
        </p:nvSpPr>
        <p:spPr>
          <a:xfrm>
            <a:off x="323528" y="188640"/>
            <a:ext cx="8568952" cy="914400"/>
          </a:xfrm>
        </p:spPr>
        <p:txBody>
          <a:bodyPr>
            <a:normAutofit/>
          </a:bodyPr>
          <a:lstStyle/>
          <a:p>
            <a:pPr algn="ctr"/>
            <a:r>
              <a:rPr lang="it-IT" sz="3200" b="1" dirty="0">
                <a:solidFill>
                  <a:srgbClr val="00B050"/>
                </a:solidFill>
                <a:ea typeface="Adobe Gothic Std B" pitchFamily="34" charset="-128"/>
              </a:rPr>
              <a:t>I GUARDIANI DEL PAESAGGIO</a:t>
            </a:r>
          </a:p>
        </p:txBody>
      </p:sp>
      <p:sp>
        <p:nvSpPr>
          <p:cNvPr id="5" name="Titolo 1">
            <a:extLst>
              <a:ext uri="{FF2B5EF4-FFF2-40B4-BE49-F238E27FC236}">
                <a16:creationId xmlns:a16="http://schemas.microsoft.com/office/drawing/2014/main" id="{F80E02CB-E9DE-4793-ACFB-000F95E3AC2A}"/>
              </a:ext>
            </a:extLst>
          </p:cNvPr>
          <p:cNvSpPr txBox="1">
            <a:spLocks/>
          </p:cNvSpPr>
          <p:nvPr/>
        </p:nvSpPr>
        <p:spPr>
          <a:xfrm>
            <a:off x="1259632" y="6085927"/>
            <a:ext cx="7272808" cy="51244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it-IT" sz="1200" i="1" dirty="0">
                <a:solidFill>
                  <a:schemeClr val="tx1"/>
                </a:solidFill>
                <a:latin typeface="Bookman Old Style" panose="02050604050505020204" pitchFamily="18" charset="0"/>
              </a:rPr>
              <a:t>Scheda per segnalazione albero monumentale</a:t>
            </a:r>
            <a:endParaRPr lang="it-IT" sz="1200" dirty="0">
              <a:solidFill>
                <a:schemeClr val="tx1"/>
              </a:solidFill>
              <a:latin typeface="Bookman Old Style" panose="02050604050505020204" pitchFamily="18" charset="0"/>
            </a:endParaRPr>
          </a:p>
        </p:txBody>
      </p:sp>
      <p:sp>
        <p:nvSpPr>
          <p:cNvPr id="12" name="Titolo 1">
            <a:extLst>
              <a:ext uri="{FF2B5EF4-FFF2-40B4-BE49-F238E27FC236}">
                <a16:creationId xmlns:a16="http://schemas.microsoft.com/office/drawing/2014/main" id="{18B39DA7-4F42-483E-851A-D373948CD66D}"/>
              </a:ext>
            </a:extLst>
          </p:cNvPr>
          <p:cNvSpPr txBox="1">
            <a:spLocks/>
          </p:cNvSpPr>
          <p:nvPr/>
        </p:nvSpPr>
        <p:spPr>
          <a:xfrm>
            <a:off x="1619672" y="6372943"/>
            <a:ext cx="7272808" cy="51244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endParaRPr lang="it-IT" sz="1200" dirty="0">
              <a:solidFill>
                <a:schemeClr val="tx1"/>
              </a:solidFill>
              <a:latin typeface="Bookman Old Style" panose="02050604050505020204" pitchFamily="18" charset="0"/>
            </a:endParaRPr>
          </a:p>
        </p:txBody>
      </p:sp>
      <p:pic>
        <p:nvPicPr>
          <p:cNvPr id="7" name="Immagine 6">
            <a:extLst>
              <a:ext uri="{FF2B5EF4-FFF2-40B4-BE49-F238E27FC236}">
                <a16:creationId xmlns:a16="http://schemas.microsoft.com/office/drawing/2014/main" id="{D9D37B0F-DBB8-4696-898E-A4E9E7DC4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938" y="1211511"/>
            <a:ext cx="3671118" cy="5097809"/>
          </a:xfrm>
          <a:prstGeom prst="rect">
            <a:avLst/>
          </a:prstGeom>
          <a:ln>
            <a:solidFill>
              <a:schemeClr val="tx1"/>
            </a:solidFill>
          </a:ln>
        </p:spPr>
      </p:pic>
      <p:pic>
        <p:nvPicPr>
          <p:cNvPr id="13" name="Immagine 12">
            <a:extLst>
              <a:ext uri="{FF2B5EF4-FFF2-40B4-BE49-F238E27FC236}">
                <a16:creationId xmlns:a16="http://schemas.microsoft.com/office/drawing/2014/main" id="{AEC18E61-02BF-4AD5-A7E4-6EFD4A40EA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7022" y="1208719"/>
            <a:ext cx="1825458" cy="2508313"/>
          </a:xfrm>
          <a:prstGeom prst="rect">
            <a:avLst/>
          </a:prstGeom>
        </p:spPr>
      </p:pic>
      <p:pic>
        <p:nvPicPr>
          <p:cNvPr id="14" name="Immagine 13">
            <a:extLst>
              <a:ext uri="{FF2B5EF4-FFF2-40B4-BE49-F238E27FC236}">
                <a16:creationId xmlns:a16="http://schemas.microsoft.com/office/drawing/2014/main" id="{9E2F5D5D-554B-475E-A5E9-842B8E4301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937"/>
          <a:stretch/>
        </p:blipFill>
        <p:spPr>
          <a:xfrm>
            <a:off x="5131659" y="3791169"/>
            <a:ext cx="3760821" cy="2518150"/>
          </a:xfrm>
          <a:prstGeom prst="rect">
            <a:avLst/>
          </a:prstGeom>
        </p:spPr>
      </p:pic>
      <p:pic>
        <p:nvPicPr>
          <p:cNvPr id="10" name="Immagine 9">
            <a:extLst>
              <a:ext uri="{FF2B5EF4-FFF2-40B4-BE49-F238E27FC236}">
                <a16:creationId xmlns:a16="http://schemas.microsoft.com/office/drawing/2014/main" id="{4E215852-825B-4260-8E61-7B4E05345E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1659" y="1198882"/>
            <a:ext cx="1888613" cy="2518150"/>
          </a:xfrm>
          <a:prstGeom prst="rect">
            <a:avLst/>
          </a:prstGeom>
        </p:spPr>
      </p:pic>
      <p:sp>
        <p:nvSpPr>
          <p:cNvPr id="15" name="Titolo 1">
            <a:extLst>
              <a:ext uri="{FF2B5EF4-FFF2-40B4-BE49-F238E27FC236}">
                <a16:creationId xmlns:a16="http://schemas.microsoft.com/office/drawing/2014/main" id="{F41CF3C4-97B3-42EF-AE2D-03D41CA55FCC}"/>
              </a:ext>
            </a:extLst>
          </p:cNvPr>
          <p:cNvSpPr txBox="1">
            <a:spLocks/>
          </p:cNvSpPr>
          <p:nvPr/>
        </p:nvSpPr>
        <p:spPr>
          <a:xfrm>
            <a:off x="5016969" y="6227812"/>
            <a:ext cx="3852428" cy="51244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it-IT" sz="1200" i="1" dirty="0">
                <a:solidFill>
                  <a:schemeClr val="tx1"/>
                </a:solidFill>
                <a:latin typeface="Bookman Old Style" panose="02050604050505020204" pitchFamily="18" charset="0"/>
              </a:rPr>
              <a:t>Leccio monumentale segnalato sul territorio di Gravina nei pressi del Bosco di Gravina</a:t>
            </a:r>
            <a:endParaRPr lang="it-IT" sz="1200"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val="1112887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619672" y="1052736"/>
            <a:ext cx="7272808" cy="5400600"/>
          </a:xfrm>
        </p:spPr>
        <p:txBody>
          <a:bodyPr>
            <a:noAutofit/>
          </a:bodyPr>
          <a:lstStyle/>
          <a:p>
            <a:r>
              <a:rPr lang="it-IT" sz="1300" dirty="0"/>
              <a:t>In un’epoca caratterizzata dalla </a:t>
            </a:r>
            <a:r>
              <a:rPr lang="it-IT" sz="1300" b="1" dirty="0"/>
              <a:t>perdita sempre maggiore di valori</a:t>
            </a:r>
            <a:r>
              <a:rPr lang="it-IT" sz="1300" dirty="0"/>
              <a:t>, gli alberi monumentali, custodi di memorie, possono rappresentare per le comunità componenti identitarie, culturali e storiche.</a:t>
            </a:r>
            <a:br>
              <a:rPr lang="it-IT" sz="1300" dirty="0"/>
            </a:br>
            <a:br>
              <a:rPr lang="it-IT" sz="1300" dirty="0"/>
            </a:br>
            <a:r>
              <a:rPr lang="it-IT" sz="1300" dirty="0"/>
              <a:t>Arrivando ai giorni nostri, nella seconda metà dell’Ottocento gli alberi, oltre a rappresentare un elemento di bellezza per le città, avevano anche un significato interiore: essi costituivano un atto di fede nel futuro, in quanto portatori di messaggi di valore da trasmettere alle generazioni future.  </a:t>
            </a:r>
            <a:br>
              <a:rPr lang="it-IT" sz="1300" dirty="0"/>
            </a:br>
            <a:br>
              <a:rPr lang="it-IT" sz="1300" dirty="0"/>
            </a:br>
            <a:r>
              <a:rPr lang="it-IT" sz="1300" dirty="0"/>
              <a:t>La prima campagna di divulgazione per la protezione degli alberi monumentali ebbe inizio quando, nel 1971, il direttore del Parco Nazionale d’Abruzzo, dott. Franco Tassi, in occasione del convegno sul paesaggio promosso dalla Società Botanica Italiana a Firenze, denunciò la prassi forestale di considerare gli alberi monumentali “vecchi, senescenti, </a:t>
            </a:r>
            <a:r>
              <a:rPr lang="it-IT" sz="1300" dirty="0" err="1"/>
              <a:t>seccaginosi</a:t>
            </a:r>
            <a:r>
              <a:rPr lang="it-IT" sz="1300" dirty="0"/>
              <a:t> e marcescenti”. Seguì un grande dibattito e da allora l’attenzione dell’opinione pubblica è cambiata, anche perché il Parco Nazionale d’Abruzzo insieme al WWF, guidato da Fulco Pratesi, varò nel 1972 il progetto “Operazione Grande Albero” che proponeva a livello nazionale un censimento dei patriarchi vegetali e l’emanazione di apposite leggi di tutela.</a:t>
            </a:r>
            <a:br>
              <a:rPr lang="it-IT" sz="1300" dirty="0"/>
            </a:br>
            <a:br>
              <a:rPr lang="it-IT" sz="1300" dirty="0"/>
            </a:br>
            <a:r>
              <a:rPr lang="it-IT" sz="1300" dirty="0"/>
              <a:t>Anche il Corpo Forestale dello Stato (CFS) attivò nel 1981 un censimento degli</a:t>
            </a:r>
            <a:br>
              <a:rPr lang="it-IT" sz="1300" dirty="0"/>
            </a:br>
            <a:r>
              <a:rPr lang="it-IT" sz="1300" dirty="0"/>
              <a:t>alberi monumentali su tutto il territorio nazionale attraverso i propri comandi</a:t>
            </a:r>
            <a:br>
              <a:rPr lang="it-IT" sz="1300" dirty="0"/>
            </a:br>
            <a:r>
              <a:rPr lang="it-IT" sz="1300" dirty="0"/>
              <a:t>stazione, producendo circa 22.000 segnalazioni, rimaste tali.</a:t>
            </a:r>
            <a:br>
              <a:rPr lang="it-IT" sz="1300" dirty="0"/>
            </a:br>
            <a:br>
              <a:rPr lang="it-IT" sz="1300" dirty="0"/>
            </a:br>
            <a:r>
              <a:rPr lang="it-IT" sz="1300" b="1" dirty="0"/>
              <a:t>Valorizzare un albero, a volte, può creare le condizioni affinché spazi in declino o che hanno perduto il loro significato possano recuperare un carattere spaziale, relazionale e culturale.</a:t>
            </a:r>
          </a:p>
        </p:txBody>
      </p:sp>
      <p:sp>
        <p:nvSpPr>
          <p:cNvPr id="3" name="Sottotitolo 2"/>
          <p:cNvSpPr>
            <a:spLocks noGrp="1"/>
          </p:cNvSpPr>
          <p:nvPr>
            <p:ph type="subTitle" idx="1"/>
          </p:nvPr>
        </p:nvSpPr>
        <p:spPr>
          <a:xfrm>
            <a:off x="323528" y="188640"/>
            <a:ext cx="8568952" cy="914400"/>
          </a:xfrm>
        </p:spPr>
        <p:txBody>
          <a:bodyPr>
            <a:normAutofit/>
          </a:bodyPr>
          <a:lstStyle/>
          <a:p>
            <a:pPr algn="ctr"/>
            <a:r>
              <a:rPr lang="it-IT" sz="3200" b="1" dirty="0">
                <a:solidFill>
                  <a:srgbClr val="00B050"/>
                </a:solidFill>
                <a:ea typeface="Adobe Gothic Std B" pitchFamily="34" charset="-128"/>
              </a:rPr>
              <a:t>I GUARDIANI DEL PAESAGGIO</a:t>
            </a:r>
          </a:p>
        </p:txBody>
      </p:sp>
    </p:spTree>
    <p:extLst>
      <p:ext uri="{BB962C8B-B14F-4D97-AF65-F5344CB8AC3E}">
        <p14:creationId xmlns:p14="http://schemas.microsoft.com/office/powerpoint/2010/main" val="1232308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148064" y="1126505"/>
            <a:ext cx="3744416" cy="1798439"/>
          </a:xfrm>
        </p:spPr>
        <p:txBody>
          <a:bodyPr>
            <a:normAutofit fontScale="90000"/>
          </a:bodyPr>
          <a:lstStyle/>
          <a:p>
            <a:br>
              <a:rPr lang="it-IT" sz="1400" dirty="0"/>
            </a:br>
            <a:r>
              <a:rPr lang="it-IT" sz="1400" b="1" dirty="0"/>
              <a:t>Cosa rappresentavano questi maestosi alberi in passato? </a:t>
            </a:r>
            <a:r>
              <a:rPr lang="it-IT" sz="1400" dirty="0"/>
              <a:t>Come venivano percepiti dai nostri antenati?</a:t>
            </a:r>
            <a:br>
              <a:rPr lang="it-IT" sz="1400" dirty="0"/>
            </a:br>
            <a:r>
              <a:rPr lang="it-IT" sz="1400" dirty="0"/>
              <a:t>Sono stati elementi importanti in ogni cultura remota, erano presenti nelle tradizioni e nelle leggende di ogni popolazione. Alle nostre latitudini essi dovevano assumere un significato vitale, forse magico, legato alla vita dell’uomo, simbolo di tenacia e di convivenza simbiotica.</a:t>
            </a:r>
          </a:p>
        </p:txBody>
      </p:sp>
      <p:sp>
        <p:nvSpPr>
          <p:cNvPr id="3" name="Sottotitolo 2"/>
          <p:cNvSpPr>
            <a:spLocks noGrp="1"/>
          </p:cNvSpPr>
          <p:nvPr>
            <p:ph type="subTitle" idx="1"/>
          </p:nvPr>
        </p:nvSpPr>
        <p:spPr>
          <a:xfrm>
            <a:off x="323528" y="188640"/>
            <a:ext cx="8568952" cy="914400"/>
          </a:xfrm>
        </p:spPr>
        <p:txBody>
          <a:bodyPr>
            <a:normAutofit/>
          </a:bodyPr>
          <a:lstStyle/>
          <a:p>
            <a:pPr algn="ctr"/>
            <a:r>
              <a:rPr lang="it-IT" sz="3200" b="1" dirty="0">
                <a:solidFill>
                  <a:srgbClr val="00B050"/>
                </a:solidFill>
                <a:ea typeface="Adobe Gothic Std B" pitchFamily="34" charset="-128"/>
              </a:rPr>
              <a:t>I GUARDIANI DEL PAESAGGIO</a:t>
            </a:r>
          </a:p>
        </p:txBody>
      </p:sp>
      <p:pic>
        <p:nvPicPr>
          <p:cNvPr id="5" name="Immagine 4">
            <a:extLst>
              <a:ext uri="{FF2B5EF4-FFF2-40B4-BE49-F238E27FC236}">
                <a16:creationId xmlns:a16="http://schemas.microsoft.com/office/drawing/2014/main" id="{D814DB50-DE50-4B0E-90FC-81E37DF23D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908720"/>
            <a:ext cx="3600400" cy="2592288"/>
          </a:xfrm>
          <a:prstGeom prst="rect">
            <a:avLst/>
          </a:prstGeom>
        </p:spPr>
      </p:pic>
      <p:pic>
        <p:nvPicPr>
          <p:cNvPr id="20" name="Immagine 19">
            <a:extLst>
              <a:ext uri="{FF2B5EF4-FFF2-40B4-BE49-F238E27FC236}">
                <a16:creationId xmlns:a16="http://schemas.microsoft.com/office/drawing/2014/main" id="{F93E92EC-334D-46E6-9E83-79A0074A65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3933056"/>
            <a:ext cx="4619592" cy="2592288"/>
          </a:xfrm>
          <a:prstGeom prst="rect">
            <a:avLst/>
          </a:prstGeom>
        </p:spPr>
      </p:pic>
      <p:sp>
        <p:nvSpPr>
          <p:cNvPr id="21" name="Titolo 1">
            <a:extLst>
              <a:ext uri="{FF2B5EF4-FFF2-40B4-BE49-F238E27FC236}">
                <a16:creationId xmlns:a16="http://schemas.microsoft.com/office/drawing/2014/main" id="{74C77A8F-63B3-4B5B-A341-D44EB5DB384F}"/>
              </a:ext>
            </a:extLst>
          </p:cNvPr>
          <p:cNvSpPr txBox="1">
            <a:spLocks/>
          </p:cNvSpPr>
          <p:nvPr/>
        </p:nvSpPr>
        <p:spPr>
          <a:xfrm>
            <a:off x="1403648" y="3420616"/>
            <a:ext cx="3672408" cy="51244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it-IT" sz="1100" i="1" dirty="0">
                <a:solidFill>
                  <a:schemeClr val="tx1"/>
                </a:solidFill>
                <a:latin typeface="Bookman Old Style" panose="02050604050505020204" pitchFamily="18" charset="0"/>
              </a:rPr>
              <a:t>Maestosa roverella presente nella Villa Margherita di Gravina in Puglia (BA)</a:t>
            </a:r>
            <a:endParaRPr lang="it-IT" sz="1100" dirty="0">
              <a:solidFill>
                <a:schemeClr val="tx1"/>
              </a:solidFill>
              <a:latin typeface="Bookman Old Style" panose="02050604050505020204" pitchFamily="18" charset="0"/>
            </a:endParaRPr>
          </a:p>
        </p:txBody>
      </p:sp>
      <p:sp>
        <p:nvSpPr>
          <p:cNvPr id="22" name="Titolo 1">
            <a:extLst>
              <a:ext uri="{FF2B5EF4-FFF2-40B4-BE49-F238E27FC236}">
                <a16:creationId xmlns:a16="http://schemas.microsoft.com/office/drawing/2014/main" id="{F19B379A-A6F5-49B8-812D-D9F0F1D56473}"/>
              </a:ext>
            </a:extLst>
          </p:cNvPr>
          <p:cNvSpPr txBox="1">
            <a:spLocks/>
          </p:cNvSpPr>
          <p:nvPr/>
        </p:nvSpPr>
        <p:spPr>
          <a:xfrm>
            <a:off x="1414727" y="6300936"/>
            <a:ext cx="4741450" cy="51244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it-IT" sz="1100" i="1" dirty="0">
                <a:solidFill>
                  <a:schemeClr val="tx1"/>
                </a:solidFill>
                <a:latin typeface="Bookman Old Style" panose="02050604050505020204" pitchFamily="18" charset="0"/>
              </a:rPr>
              <a:t>Falesia con grotta coperta da albero in </a:t>
            </a:r>
            <a:r>
              <a:rPr lang="it-IT" sz="1100" i="1" dirty="0" err="1">
                <a:solidFill>
                  <a:schemeClr val="tx1"/>
                </a:solidFill>
                <a:latin typeface="Bookman Old Style" panose="02050604050505020204" pitchFamily="18" charset="0"/>
              </a:rPr>
              <a:t>loc</a:t>
            </a:r>
            <a:r>
              <a:rPr lang="it-IT" sz="1100" i="1" dirty="0">
                <a:solidFill>
                  <a:schemeClr val="tx1"/>
                </a:solidFill>
                <a:latin typeface="Bookman Old Style" panose="02050604050505020204" pitchFamily="18" charset="0"/>
              </a:rPr>
              <a:t>. </a:t>
            </a:r>
            <a:r>
              <a:rPr lang="it-IT" sz="1100" i="1" dirty="0" err="1">
                <a:solidFill>
                  <a:schemeClr val="tx1"/>
                </a:solidFill>
                <a:latin typeface="Bookman Old Style" panose="02050604050505020204" pitchFamily="18" charset="0"/>
              </a:rPr>
              <a:t>Capotenda</a:t>
            </a:r>
            <a:endParaRPr lang="it-IT" sz="1100" dirty="0">
              <a:solidFill>
                <a:schemeClr val="tx1"/>
              </a:solidFill>
              <a:latin typeface="Bookman Old Style" panose="02050604050505020204" pitchFamily="18" charset="0"/>
            </a:endParaRPr>
          </a:p>
        </p:txBody>
      </p:sp>
      <p:pic>
        <p:nvPicPr>
          <p:cNvPr id="24" name="Immagine 23">
            <a:extLst>
              <a:ext uri="{FF2B5EF4-FFF2-40B4-BE49-F238E27FC236}">
                <a16:creationId xmlns:a16="http://schemas.microsoft.com/office/drawing/2014/main" id="{AF6F7826-2F76-4200-92BA-2EF36664CD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4442" y="3085510"/>
            <a:ext cx="2578038" cy="3437384"/>
          </a:xfrm>
          <a:prstGeom prst="rect">
            <a:avLst/>
          </a:prstGeom>
        </p:spPr>
      </p:pic>
      <p:sp>
        <p:nvSpPr>
          <p:cNvPr id="25" name="Titolo 1">
            <a:extLst>
              <a:ext uri="{FF2B5EF4-FFF2-40B4-BE49-F238E27FC236}">
                <a16:creationId xmlns:a16="http://schemas.microsoft.com/office/drawing/2014/main" id="{F93F08A0-2A8E-4F8D-817C-FB73D07173B9}"/>
              </a:ext>
            </a:extLst>
          </p:cNvPr>
          <p:cNvSpPr txBox="1">
            <a:spLocks/>
          </p:cNvSpPr>
          <p:nvPr/>
        </p:nvSpPr>
        <p:spPr>
          <a:xfrm>
            <a:off x="6084168" y="6266674"/>
            <a:ext cx="4741450" cy="51244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it-IT" sz="1100" i="1" dirty="0">
                <a:solidFill>
                  <a:schemeClr val="tx1"/>
                </a:solidFill>
                <a:latin typeface="Bookman Old Style" panose="02050604050505020204" pitchFamily="18" charset="0"/>
              </a:rPr>
              <a:t>Albero monumentale in </a:t>
            </a:r>
            <a:r>
              <a:rPr lang="it-IT" sz="1100" i="1" dirty="0" err="1">
                <a:solidFill>
                  <a:schemeClr val="tx1"/>
                </a:solidFill>
                <a:latin typeface="Bookman Old Style" panose="02050604050505020204" pitchFamily="18" charset="0"/>
              </a:rPr>
              <a:t>loc</a:t>
            </a:r>
            <a:r>
              <a:rPr lang="it-IT" sz="1100" i="1" dirty="0">
                <a:solidFill>
                  <a:schemeClr val="tx1"/>
                </a:solidFill>
                <a:latin typeface="Bookman Old Style" panose="02050604050505020204" pitchFamily="18" charset="0"/>
              </a:rPr>
              <a:t>. San Domenico</a:t>
            </a:r>
            <a:endParaRPr lang="it-IT" sz="1100"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val="545032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691680" y="4942929"/>
            <a:ext cx="6840761" cy="1798439"/>
          </a:xfrm>
        </p:spPr>
        <p:txBody>
          <a:bodyPr>
            <a:normAutofit/>
          </a:bodyPr>
          <a:lstStyle/>
          <a:p>
            <a:r>
              <a:rPr lang="it-IT" sz="1300" dirty="0"/>
              <a:t>Bisognerebbe porre attenzione alla forma degli alberi, al tronco e alla chioma: </a:t>
            </a:r>
            <a:r>
              <a:rPr lang="it-IT" sz="1300" b="1" dirty="0"/>
              <a:t>il cerchio è un simbolo universale dalle origini antichissime</a:t>
            </a:r>
            <a:r>
              <a:rPr lang="it-IT" sz="1300" dirty="0"/>
              <a:t>. Il cerchio come immagine archetipica della psiche, il simbolo del Sé; nelle diverse epoche è stato usato per rappresentare il Sole, la Luna, la Terra, il Femminile, la compiutezza di ciò che non ha inizio né fine. Il simbolo dell’infinito è un doppio cerchio (forma ad otto)</a:t>
            </a:r>
          </a:p>
        </p:txBody>
      </p:sp>
      <p:sp>
        <p:nvSpPr>
          <p:cNvPr id="3" name="Sottotitolo 2"/>
          <p:cNvSpPr>
            <a:spLocks noGrp="1"/>
          </p:cNvSpPr>
          <p:nvPr>
            <p:ph type="subTitle" idx="1"/>
          </p:nvPr>
        </p:nvSpPr>
        <p:spPr>
          <a:xfrm>
            <a:off x="323528" y="188640"/>
            <a:ext cx="8568952" cy="914400"/>
          </a:xfrm>
        </p:spPr>
        <p:txBody>
          <a:bodyPr>
            <a:normAutofit/>
          </a:bodyPr>
          <a:lstStyle/>
          <a:p>
            <a:pPr algn="ctr"/>
            <a:r>
              <a:rPr lang="it-IT" sz="3200" b="1" dirty="0">
                <a:solidFill>
                  <a:srgbClr val="00B050"/>
                </a:solidFill>
                <a:ea typeface="Adobe Gothic Std B" pitchFamily="34" charset="-128"/>
              </a:rPr>
              <a:t>I GUARDIANI DEL PAESAGGIO</a:t>
            </a:r>
          </a:p>
        </p:txBody>
      </p:sp>
      <p:pic>
        <p:nvPicPr>
          <p:cNvPr id="8" name="Immagine 7">
            <a:extLst>
              <a:ext uri="{FF2B5EF4-FFF2-40B4-BE49-F238E27FC236}">
                <a16:creationId xmlns:a16="http://schemas.microsoft.com/office/drawing/2014/main" id="{8D2D82DD-7126-4331-B793-BFFEFEE057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7" y="836710"/>
            <a:ext cx="3816424" cy="2138537"/>
          </a:xfrm>
          <a:prstGeom prst="rect">
            <a:avLst/>
          </a:prstGeom>
        </p:spPr>
      </p:pic>
      <p:pic>
        <p:nvPicPr>
          <p:cNvPr id="10" name="Immagine 9">
            <a:extLst>
              <a:ext uri="{FF2B5EF4-FFF2-40B4-BE49-F238E27FC236}">
                <a16:creationId xmlns:a16="http://schemas.microsoft.com/office/drawing/2014/main" id="{555DCA9F-00D8-49B6-97BF-CA0682489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3212976"/>
            <a:ext cx="3600401" cy="2114124"/>
          </a:xfrm>
          <a:prstGeom prst="rect">
            <a:avLst/>
          </a:prstGeom>
        </p:spPr>
      </p:pic>
      <p:pic>
        <p:nvPicPr>
          <p:cNvPr id="6" name="Immagine 5">
            <a:extLst>
              <a:ext uri="{FF2B5EF4-FFF2-40B4-BE49-F238E27FC236}">
                <a16:creationId xmlns:a16="http://schemas.microsoft.com/office/drawing/2014/main" id="{C9794FC3-6F64-4509-AC4D-B24B042834A1}"/>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1763688" y="821775"/>
            <a:ext cx="2721887" cy="2153472"/>
          </a:xfrm>
          <a:prstGeom prst="rect">
            <a:avLst/>
          </a:prstGeom>
        </p:spPr>
      </p:pic>
      <p:pic>
        <p:nvPicPr>
          <p:cNvPr id="9" name="Immagine 8">
            <a:extLst>
              <a:ext uri="{FF2B5EF4-FFF2-40B4-BE49-F238E27FC236}">
                <a16:creationId xmlns:a16="http://schemas.microsoft.com/office/drawing/2014/main" id="{7C3E6466-5993-47CE-9799-69221F1515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0494" y="3212976"/>
            <a:ext cx="2955521" cy="2114125"/>
          </a:xfrm>
          <a:prstGeom prst="rect">
            <a:avLst/>
          </a:prstGeom>
        </p:spPr>
      </p:pic>
      <p:cxnSp>
        <p:nvCxnSpPr>
          <p:cNvPr id="14" name="Connettore 2 13">
            <a:extLst>
              <a:ext uri="{FF2B5EF4-FFF2-40B4-BE49-F238E27FC236}">
                <a16:creationId xmlns:a16="http://schemas.microsoft.com/office/drawing/2014/main" id="{536BD51B-8131-4192-B21B-AEE30DFCFA58}"/>
              </a:ext>
            </a:extLst>
          </p:cNvPr>
          <p:cNvCxnSpPr>
            <a:cxnSpLocks/>
          </p:cNvCxnSpPr>
          <p:nvPr/>
        </p:nvCxnSpPr>
        <p:spPr>
          <a:xfrm flipH="1">
            <a:off x="3419872" y="1596243"/>
            <a:ext cx="360040" cy="3097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itolo 1">
            <a:extLst>
              <a:ext uri="{FF2B5EF4-FFF2-40B4-BE49-F238E27FC236}">
                <a16:creationId xmlns:a16="http://schemas.microsoft.com/office/drawing/2014/main" id="{B97B40C4-2211-40A0-81A5-D548D91C652F}"/>
              </a:ext>
            </a:extLst>
          </p:cNvPr>
          <p:cNvSpPr txBox="1">
            <a:spLocks/>
          </p:cNvSpPr>
          <p:nvPr/>
        </p:nvSpPr>
        <p:spPr>
          <a:xfrm>
            <a:off x="1691680" y="2708920"/>
            <a:ext cx="3672408" cy="51244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it-IT" sz="1100" i="1" dirty="0">
                <a:solidFill>
                  <a:schemeClr val="tx1"/>
                </a:solidFill>
                <a:latin typeface="Bookman Old Style" panose="02050604050505020204" pitchFamily="18" charset="0"/>
              </a:rPr>
              <a:t>Cromlech in </a:t>
            </a:r>
            <a:r>
              <a:rPr lang="it-IT" sz="1100" i="1" dirty="0" err="1">
                <a:solidFill>
                  <a:schemeClr val="tx1"/>
                </a:solidFill>
                <a:latin typeface="Bookman Old Style" panose="02050604050505020204" pitchFamily="18" charset="0"/>
              </a:rPr>
              <a:t>loc</a:t>
            </a:r>
            <a:r>
              <a:rPr lang="it-IT" sz="1100" i="1" dirty="0">
                <a:solidFill>
                  <a:schemeClr val="tx1"/>
                </a:solidFill>
                <a:latin typeface="Bookman Old Style" panose="02050604050505020204" pitchFamily="18" charset="0"/>
              </a:rPr>
              <a:t>. Le Murici – lato Altamura</a:t>
            </a:r>
          </a:p>
        </p:txBody>
      </p:sp>
      <p:sp>
        <p:nvSpPr>
          <p:cNvPr id="12" name="Titolo 1">
            <a:extLst>
              <a:ext uri="{FF2B5EF4-FFF2-40B4-BE49-F238E27FC236}">
                <a16:creationId xmlns:a16="http://schemas.microsoft.com/office/drawing/2014/main" id="{5E2C5928-A5DB-4625-805D-17345EEA552D}"/>
              </a:ext>
            </a:extLst>
          </p:cNvPr>
          <p:cNvSpPr txBox="1">
            <a:spLocks/>
          </p:cNvSpPr>
          <p:nvPr/>
        </p:nvSpPr>
        <p:spPr>
          <a:xfrm>
            <a:off x="1691680" y="5013176"/>
            <a:ext cx="3672408" cy="51244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it-IT" sz="1100" i="1" dirty="0">
                <a:solidFill>
                  <a:schemeClr val="tx1"/>
                </a:solidFill>
                <a:latin typeface="Bookman Old Style" panose="02050604050505020204" pitchFamily="18" charset="0"/>
              </a:rPr>
              <a:t>Antico recinto (</a:t>
            </a:r>
            <a:r>
              <a:rPr lang="it-IT" sz="1100" i="1" dirty="0" err="1">
                <a:solidFill>
                  <a:schemeClr val="tx1"/>
                </a:solidFill>
                <a:latin typeface="Bookman Old Style" panose="02050604050505020204" pitchFamily="18" charset="0"/>
              </a:rPr>
              <a:t>Mungituro</a:t>
            </a:r>
            <a:r>
              <a:rPr lang="it-IT" sz="1100" i="1" dirty="0">
                <a:solidFill>
                  <a:schemeClr val="tx1"/>
                </a:solidFill>
                <a:latin typeface="Bookman Old Style" panose="02050604050505020204" pitchFamily="18" charset="0"/>
              </a:rPr>
              <a:t>?) </a:t>
            </a:r>
            <a:r>
              <a:rPr lang="it-IT" sz="1100" i="1" dirty="0" err="1">
                <a:solidFill>
                  <a:schemeClr val="tx1"/>
                </a:solidFill>
                <a:latin typeface="Bookman Old Style" panose="02050604050505020204" pitchFamily="18" charset="0"/>
              </a:rPr>
              <a:t>loc</a:t>
            </a:r>
            <a:r>
              <a:rPr lang="it-IT" sz="1100" i="1" dirty="0">
                <a:solidFill>
                  <a:schemeClr val="tx1"/>
                </a:solidFill>
                <a:latin typeface="Bookman Old Style" panose="02050604050505020204" pitchFamily="18" charset="0"/>
              </a:rPr>
              <a:t>. </a:t>
            </a:r>
            <a:r>
              <a:rPr lang="it-IT" sz="1100" i="1" dirty="0" err="1">
                <a:solidFill>
                  <a:schemeClr val="tx1"/>
                </a:solidFill>
                <a:latin typeface="Bookman Old Style" panose="02050604050505020204" pitchFamily="18" charset="0"/>
              </a:rPr>
              <a:t>Chiazzodd</a:t>
            </a:r>
            <a:endParaRPr lang="it-IT" sz="1100" dirty="0">
              <a:solidFill>
                <a:schemeClr val="tx1"/>
              </a:solidFill>
              <a:latin typeface="Bookman Old Style" panose="02050604050505020204" pitchFamily="18" charset="0"/>
            </a:endParaRPr>
          </a:p>
        </p:txBody>
      </p:sp>
      <p:sp>
        <p:nvSpPr>
          <p:cNvPr id="13" name="Titolo 1">
            <a:extLst>
              <a:ext uri="{FF2B5EF4-FFF2-40B4-BE49-F238E27FC236}">
                <a16:creationId xmlns:a16="http://schemas.microsoft.com/office/drawing/2014/main" id="{1067509C-2DC4-4D99-B69E-CB6AE80085C4}"/>
              </a:ext>
            </a:extLst>
          </p:cNvPr>
          <p:cNvSpPr txBox="1">
            <a:spLocks/>
          </p:cNvSpPr>
          <p:nvPr/>
        </p:nvSpPr>
        <p:spPr>
          <a:xfrm>
            <a:off x="4716016" y="2708920"/>
            <a:ext cx="3672408" cy="51244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it-IT" sz="1100" i="1" dirty="0">
                <a:solidFill>
                  <a:schemeClr val="tx1"/>
                </a:solidFill>
                <a:latin typeface="Bookman Old Style" panose="02050604050505020204" pitchFamily="18" charset="0"/>
              </a:rPr>
              <a:t>Casette di </a:t>
            </a:r>
            <a:r>
              <a:rPr lang="it-IT" sz="1100" i="1" dirty="0" err="1">
                <a:solidFill>
                  <a:schemeClr val="tx1"/>
                </a:solidFill>
                <a:latin typeface="Bookman Old Style" panose="02050604050505020204" pitchFamily="18" charset="0"/>
              </a:rPr>
              <a:t>Castigliolo</a:t>
            </a:r>
            <a:r>
              <a:rPr lang="it-IT" sz="1100" i="1" dirty="0">
                <a:solidFill>
                  <a:schemeClr val="tx1"/>
                </a:solidFill>
                <a:latin typeface="Bookman Old Style" panose="02050604050505020204" pitchFamily="18" charset="0"/>
              </a:rPr>
              <a:t> - Altamura</a:t>
            </a:r>
            <a:endParaRPr lang="it-IT" sz="1100" dirty="0">
              <a:solidFill>
                <a:schemeClr val="tx1"/>
              </a:solidFill>
              <a:latin typeface="Bookman Old Style" panose="02050604050505020204" pitchFamily="18" charset="0"/>
            </a:endParaRPr>
          </a:p>
        </p:txBody>
      </p:sp>
      <p:sp>
        <p:nvSpPr>
          <p:cNvPr id="15" name="Titolo 1">
            <a:extLst>
              <a:ext uri="{FF2B5EF4-FFF2-40B4-BE49-F238E27FC236}">
                <a16:creationId xmlns:a16="http://schemas.microsoft.com/office/drawing/2014/main" id="{05A763C7-4E7E-47CD-BA32-F5C135396355}"/>
              </a:ext>
            </a:extLst>
          </p:cNvPr>
          <p:cNvSpPr txBox="1">
            <a:spLocks/>
          </p:cNvSpPr>
          <p:nvPr/>
        </p:nvSpPr>
        <p:spPr>
          <a:xfrm>
            <a:off x="4860032" y="5220816"/>
            <a:ext cx="3888431" cy="51244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it-IT" sz="1100" i="1" dirty="0">
                <a:solidFill>
                  <a:schemeClr val="tx1"/>
                </a:solidFill>
                <a:latin typeface="Bookman Old Style" panose="02050604050505020204" pitchFamily="18" charset="0"/>
              </a:rPr>
              <a:t>Mura arcaiche che circondano la masseria San Mauro - Gravina</a:t>
            </a:r>
            <a:endParaRPr lang="it-IT" sz="1100"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val="207938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691680" y="4797152"/>
            <a:ext cx="7072250" cy="1798439"/>
          </a:xfrm>
        </p:spPr>
        <p:txBody>
          <a:bodyPr>
            <a:noAutofit/>
          </a:bodyPr>
          <a:lstStyle/>
          <a:p>
            <a:pPr algn="just"/>
            <a:r>
              <a:rPr lang="it-IT" sz="1300" dirty="0"/>
              <a:t>In area murgiana sono presenti molte strutture che hanno una origine antica, quasi sempre neolitica: </a:t>
            </a:r>
            <a:r>
              <a:rPr lang="it-IT" sz="1300" b="1" dirty="0"/>
              <a:t>cerchi di pietre, ipogei circolari, tombe a tumulo che hanno in comune la forma, non sempre perfettamente circolare, molto spesso a forma di un'</a:t>
            </a:r>
            <a:r>
              <a:rPr lang="it-IT" sz="1300" b="1" dirty="0">
                <a:hlinkClick r:id="rId2" tooltip="Ellisse">
                  <a:extLst>
                    <a:ext uri="{A12FA001-AC4F-418D-AE19-62706E023703}">
                      <ahyp:hlinkClr xmlns:ahyp="http://schemas.microsoft.com/office/drawing/2018/hyperlinkcolor" val="tx"/>
                    </a:ext>
                  </a:extLst>
                </a:hlinkClick>
              </a:rPr>
              <a:t>ellisse</a:t>
            </a:r>
            <a:r>
              <a:rPr lang="it-IT" sz="1300" b="1" dirty="0"/>
              <a:t>.</a:t>
            </a:r>
            <a:r>
              <a:rPr lang="it-IT" sz="1300" dirty="0"/>
              <a:t> Il numero delle pietre che lo compongono può variare tra 4 e 60 erette di proposito, e spesso contengono al loro interno tombe o camere funerarie. I più antichi cerchi conosciuti vennero probabilmente eretti circa 5000 anni fa e si possono considerare evoluzioni di colline sepolcrali, che contenevano camere mortuarie in legno o pietra. </a:t>
            </a:r>
          </a:p>
        </p:txBody>
      </p:sp>
      <p:sp>
        <p:nvSpPr>
          <p:cNvPr id="3" name="Sottotitolo 2"/>
          <p:cNvSpPr>
            <a:spLocks noGrp="1"/>
          </p:cNvSpPr>
          <p:nvPr>
            <p:ph type="subTitle" idx="1"/>
          </p:nvPr>
        </p:nvSpPr>
        <p:spPr>
          <a:xfrm>
            <a:off x="323528" y="188640"/>
            <a:ext cx="8568952" cy="914400"/>
          </a:xfrm>
        </p:spPr>
        <p:txBody>
          <a:bodyPr>
            <a:normAutofit/>
          </a:bodyPr>
          <a:lstStyle/>
          <a:p>
            <a:pPr algn="ctr"/>
            <a:r>
              <a:rPr lang="it-IT" sz="3200" b="1" dirty="0">
                <a:solidFill>
                  <a:srgbClr val="00B050"/>
                </a:solidFill>
                <a:ea typeface="Adobe Gothic Std B" pitchFamily="34" charset="-128"/>
              </a:rPr>
              <a:t>I GUARDIANI DEL PAESAGGIO</a:t>
            </a:r>
          </a:p>
        </p:txBody>
      </p:sp>
      <p:pic>
        <p:nvPicPr>
          <p:cNvPr id="17" name="Immagine 16">
            <a:extLst>
              <a:ext uri="{FF2B5EF4-FFF2-40B4-BE49-F238E27FC236}">
                <a16:creationId xmlns:a16="http://schemas.microsoft.com/office/drawing/2014/main" id="{A52756B6-C986-491A-AF75-485674608FD8}"/>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084168" y="862867"/>
            <a:ext cx="2679762" cy="3573016"/>
          </a:xfrm>
          <a:prstGeom prst="rect">
            <a:avLst/>
          </a:prstGeom>
        </p:spPr>
      </p:pic>
      <p:pic>
        <p:nvPicPr>
          <p:cNvPr id="19" name="Immagine 18">
            <a:extLst>
              <a:ext uri="{FF2B5EF4-FFF2-40B4-BE49-F238E27FC236}">
                <a16:creationId xmlns:a16="http://schemas.microsoft.com/office/drawing/2014/main" id="{F6AF3FBF-6C90-4C81-BB40-B093594A4D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688" y="862867"/>
            <a:ext cx="4176464" cy="3132348"/>
          </a:xfrm>
          <a:prstGeom prst="rect">
            <a:avLst/>
          </a:prstGeom>
        </p:spPr>
      </p:pic>
      <p:sp>
        <p:nvSpPr>
          <p:cNvPr id="20" name="Titolo 1">
            <a:extLst>
              <a:ext uri="{FF2B5EF4-FFF2-40B4-BE49-F238E27FC236}">
                <a16:creationId xmlns:a16="http://schemas.microsoft.com/office/drawing/2014/main" id="{929F89E1-FEE2-491B-8169-117BC56CFCE6}"/>
              </a:ext>
            </a:extLst>
          </p:cNvPr>
          <p:cNvSpPr txBox="1">
            <a:spLocks/>
          </p:cNvSpPr>
          <p:nvPr/>
        </p:nvSpPr>
        <p:spPr>
          <a:xfrm>
            <a:off x="1655676" y="3924672"/>
            <a:ext cx="4284476" cy="51244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it-IT" sz="1100" i="1" dirty="0">
                <a:solidFill>
                  <a:schemeClr val="tx1"/>
                </a:solidFill>
                <a:latin typeface="Bookman Old Style" panose="02050604050505020204" pitchFamily="18" charset="0"/>
              </a:rPr>
              <a:t>Antico recinto ipogeo (riparo?) in </a:t>
            </a:r>
            <a:r>
              <a:rPr lang="it-IT" sz="1100" i="1" dirty="0" err="1">
                <a:solidFill>
                  <a:schemeClr val="tx1"/>
                </a:solidFill>
                <a:latin typeface="Bookman Old Style" panose="02050604050505020204" pitchFamily="18" charset="0"/>
              </a:rPr>
              <a:t>loc</a:t>
            </a:r>
            <a:r>
              <a:rPr lang="it-IT" sz="1100" i="1" dirty="0">
                <a:solidFill>
                  <a:schemeClr val="tx1"/>
                </a:solidFill>
                <a:latin typeface="Bookman Old Style" panose="02050604050505020204" pitchFamily="18" charset="0"/>
              </a:rPr>
              <a:t>. masseria Monaco Grande - Gravina</a:t>
            </a:r>
            <a:endParaRPr lang="it-IT" sz="1100" dirty="0">
              <a:solidFill>
                <a:schemeClr val="tx1"/>
              </a:solidFill>
              <a:latin typeface="Bookman Old Style" panose="02050604050505020204" pitchFamily="18" charset="0"/>
            </a:endParaRPr>
          </a:p>
        </p:txBody>
      </p:sp>
      <p:sp>
        <p:nvSpPr>
          <p:cNvPr id="21" name="Titolo 1">
            <a:extLst>
              <a:ext uri="{FF2B5EF4-FFF2-40B4-BE49-F238E27FC236}">
                <a16:creationId xmlns:a16="http://schemas.microsoft.com/office/drawing/2014/main" id="{C4A283CA-9F4C-4781-ADA3-35498C0ACD25}"/>
              </a:ext>
            </a:extLst>
          </p:cNvPr>
          <p:cNvSpPr txBox="1">
            <a:spLocks/>
          </p:cNvSpPr>
          <p:nvPr/>
        </p:nvSpPr>
        <p:spPr>
          <a:xfrm>
            <a:off x="6012160" y="4365104"/>
            <a:ext cx="2808312" cy="51244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it-IT" sz="1100" i="1" dirty="0">
                <a:solidFill>
                  <a:schemeClr val="tx1"/>
                </a:solidFill>
                <a:latin typeface="Bookman Old Style" panose="02050604050505020204" pitchFamily="18" charset="0"/>
              </a:rPr>
              <a:t>Tombe a tumulo in </a:t>
            </a:r>
            <a:r>
              <a:rPr lang="it-IT" sz="1100" i="1" dirty="0" err="1">
                <a:solidFill>
                  <a:schemeClr val="tx1"/>
                </a:solidFill>
                <a:latin typeface="Bookman Old Style" panose="02050604050505020204" pitchFamily="18" charset="0"/>
              </a:rPr>
              <a:t>loc</a:t>
            </a:r>
            <a:r>
              <a:rPr lang="it-IT" sz="1100" i="1" dirty="0">
                <a:solidFill>
                  <a:schemeClr val="tx1"/>
                </a:solidFill>
                <a:latin typeface="Bookman Old Style" panose="02050604050505020204" pitchFamily="18" charset="0"/>
              </a:rPr>
              <a:t>. Franchini - Altamura</a:t>
            </a:r>
            <a:endParaRPr lang="it-IT" sz="1100"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val="3794036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467439" y="4941168"/>
            <a:ext cx="7272808" cy="1798439"/>
          </a:xfrm>
        </p:spPr>
        <p:txBody>
          <a:bodyPr>
            <a:normAutofit/>
          </a:bodyPr>
          <a:lstStyle/>
          <a:p>
            <a:r>
              <a:rPr lang="it-IT" sz="1300" dirty="0"/>
              <a:t>In questa continuità si può dimostrare che, molto frequentemente, </a:t>
            </a:r>
            <a:r>
              <a:rPr lang="it-IT" sz="1300" b="1" dirty="0"/>
              <a:t>nei pressi degli alberi monumentali si ritrovano siti archeologici:</a:t>
            </a:r>
            <a:r>
              <a:rPr lang="it-IT" sz="1300" dirty="0"/>
              <a:t> è forse la dimostrazione che in passato vi era un grande rispetto per questi alberi tale da conservarli nel loro ambiente, avendo cura di loro e senza tagliarli indiscriminatamente.</a:t>
            </a:r>
          </a:p>
        </p:txBody>
      </p:sp>
      <p:sp>
        <p:nvSpPr>
          <p:cNvPr id="3" name="Sottotitolo 2"/>
          <p:cNvSpPr>
            <a:spLocks noGrp="1"/>
          </p:cNvSpPr>
          <p:nvPr>
            <p:ph type="subTitle" idx="1"/>
          </p:nvPr>
        </p:nvSpPr>
        <p:spPr>
          <a:xfrm>
            <a:off x="323528" y="188640"/>
            <a:ext cx="8568952" cy="914400"/>
          </a:xfrm>
        </p:spPr>
        <p:txBody>
          <a:bodyPr>
            <a:normAutofit/>
          </a:bodyPr>
          <a:lstStyle/>
          <a:p>
            <a:pPr algn="ctr"/>
            <a:r>
              <a:rPr lang="it-IT" sz="3200" b="1" dirty="0">
                <a:solidFill>
                  <a:srgbClr val="00B050"/>
                </a:solidFill>
                <a:ea typeface="Adobe Gothic Std B" pitchFamily="34" charset="-128"/>
              </a:rPr>
              <a:t>I GUARDIANI DEL PAESAGGIO</a:t>
            </a:r>
          </a:p>
        </p:txBody>
      </p:sp>
      <p:sp>
        <p:nvSpPr>
          <p:cNvPr id="21" name="Titolo 1">
            <a:extLst>
              <a:ext uri="{FF2B5EF4-FFF2-40B4-BE49-F238E27FC236}">
                <a16:creationId xmlns:a16="http://schemas.microsoft.com/office/drawing/2014/main" id="{C4A283CA-9F4C-4781-ADA3-35498C0ACD25}"/>
              </a:ext>
            </a:extLst>
          </p:cNvPr>
          <p:cNvSpPr txBox="1">
            <a:spLocks/>
          </p:cNvSpPr>
          <p:nvPr/>
        </p:nvSpPr>
        <p:spPr>
          <a:xfrm>
            <a:off x="5504202" y="4435887"/>
            <a:ext cx="2884222" cy="51244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it-IT" sz="1100" i="1" dirty="0">
                <a:solidFill>
                  <a:schemeClr val="tx1"/>
                </a:solidFill>
                <a:latin typeface="Bookman Old Style" panose="02050604050505020204" pitchFamily="18" charset="0"/>
              </a:rPr>
              <a:t>Villa imperiale (età romana) in </a:t>
            </a:r>
            <a:r>
              <a:rPr lang="it-IT" sz="1100" i="1" dirty="0" err="1">
                <a:solidFill>
                  <a:schemeClr val="tx1"/>
                </a:solidFill>
                <a:latin typeface="Bookman Old Style" panose="02050604050505020204" pitchFamily="18" charset="0"/>
              </a:rPr>
              <a:t>loc</a:t>
            </a:r>
            <a:r>
              <a:rPr lang="it-IT" sz="1100" i="1" dirty="0">
                <a:solidFill>
                  <a:schemeClr val="tx1"/>
                </a:solidFill>
                <a:latin typeface="Bookman Old Style" panose="02050604050505020204" pitchFamily="18" charset="0"/>
              </a:rPr>
              <a:t>. Borgo Venusio - Matera </a:t>
            </a:r>
            <a:endParaRPr lang="it-IT" sz="1100" dirty="0">
              <a:solidFill>
                <a:schemeClr val="tx1"/>
              </a:solidFill>
              <a:latin typeface="Bookman Old Style" panose="02050604050505020204" pitchFamily="18" charset="0"/>
            </a:endParaRPr>
          </a:p>
        </p:txBody>
      </p:sp>
      <p:pic>
        <p:nvPicPr>
          <p:cNvPr id="5" name="Immagine 4">
            <a:extLst>
              <a:ext uri="{FF2B5EF4-FFF2-40B4-BE49-F238E27FC236}">
                <a16:creationId xmlns:a16="http://schemas.microsoft.com/office/drawing/2014/main" id="{79CD2D56-5023-4B7A-A67E-6EC9DC224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820941"/>
            <a:ext cx="2787597" cy="2015275"/>
          </a:xfrm>
          <a:prstGeom prst="rect">
            <a:avLst/>
          </a:prstGeom>
        </p:spPr>
      </p:pic>
      <p:pic>
        <p:nvPicPr>
          <p:cNvPr id="7" name="Immagine 6">
            <a:extLst>
              <a:ext uri="{FF2B5EF4-FFF2-40B4-BE49-F238E27FC236}">
                <a16:creationId xmlns:a16="http://schemas.microsoft.com/office/drawing/2014/main" id="{F32DCB73-CBD7-4B00-A3E6-C4DEE35B4B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0827" y="820941"/>
            <a:ext cx="2787597" cy="3716796"/>
          </a:xfrm>
          <a:prstGeom prst="rect">
            <a:avLst/>
          </a:prstGeom>
        </p:spPr>
      </p:pic>
      <p:cxnSp>
        <p:nvCxnSpPr>
          <p:cNvPr id="9" name="Connettore 2 8">
            <a:extLst>
              <a:ext uri="{FF2B5EF4-FFF2-40B4-BE49-F238E27FC236}">
                <a16:creationId xmlns:a16="http://schemas.microsoft.com/office/drawing/2014/main" id="{C9EE30AF-C1E2-4445-A4F7-EA2FA556F80B}"/>
              </a:ext>
            </a:extLst>
          </p:cNvPr>
          <p:cNvCxnSpPr>
            <a:cxnSpLocks/>
          </p:cNvCxnSpPr>
          <p:nvPr/>
        </p:nvCxnSpPr>
        <p:spPr>
          <a:xfrm>
            <a:off x="2627784" y="1650487"/>
            <a:ext cx="3096344" cy="130199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Immagine 10">
            <a:extLst>
              <a:ext uri="{FF2B5EF4-FFF2-40B4-BE49-F238E27FC236}">
                <a16:creationId xmlns:a16="http://schemas.microsoft.com/office/drawing/2014/main" id="{4530EA50-D0A6-4890-B582-05F314D7D8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656" y="3032720"/>
            <a:ext cx="2119912" cy="2168734"/>
          </a:xfrm>
          <a:prstGeom prst="rect">
            <a:avLst/>
          </a:prstGeom>
        </p:spPr>
      </p:pic>
      <p:pic>
        <p:nvPicPr>
          <p:cNvPr id="16" name="Immagine 15">
            <a:extLst>
              <a:ext uri="{FF2B5EF4-FFF2-40B4-BE49-F238E27FC236}">
                <a16:creationId xmlns:a16="http://schemas.microsoft.com/office/drawing/2014/main" id="{8CC751D9-1FA5-4544-942E-A5D6A16495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7904" y="3284984"/>
            <a:ext cx="1726355" cy="2301806"/>
          </a:xfrm>
          <a:prstGeom prst="rect">
            <a:avLst/>
          </a:prstGeom>
        </p:spPr>
      </p:pic>
      <p:cxnSp>
        <p:nvCxnSpPr>
          <p:cNvPr id="18" name="Connettore 2 17">
            <a:extLst>
              <a:ext uri="{FF2B5EF4-FFF2-40B4-BE49-F238E27FC236}">
                <a16:creationId xmlns:a16="http://schemas.microsoft.com/office/drawing/2014/main" id="{9E854637-4AD1-4970-86E4-0473D67458F5}"/>
              </a:ext>
            </a:extLst>
          </p:cNvPr>
          <p:cNvCxnSpPr>
            <a:cxnSpLocks/>
          </p:cNvCxnSpPr>
          <p:nvPr/>
        </p:nvCxnSpPr>
        <p:spPr>
          <a:xfrm>
            <a:off x="2535612" y="3905515"/>
            <a:ext cx="1388316" cy="8196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itolo 1">
            <a:extLst>
              <a:ext uri="{FF2B5EF4-FFF2-40B4-BE49-F238E27FC236}">
                <a16:creationId xmlns:a16="http://schemas.microsoft.com/office/drawing/2014/main" id="{17AE260D-6A4A-4FAA-83A4-16A4BE9EABAA}"/>
              </a:ext>
            </a:extLst>
          </p:cNvPr>
          <p:cNvSpPr txBox="1">
            <a:spLocks/>
          </p:cNvSpPr>
          <p:nvPr/>
        </p:nvSpPr>
        <p:spPr>
          <a:xfrm>
            <a:off x="3662960" y="5301208"/>
            <a:ext cx="3875734" cy="512440"/>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it-IT" sz="1100" i="1" dirty="0">
                <a:solidFill>
                  <a:schemeClr val="tx1"/>
                </a:solidFill>
                <a:latin typeface="Bookman Old Style" panose="02050604050505020204" pitchFamily="18" charset="0"/>
              </a:rPr>
              <a:t>Località San Domenico, sito segnalato dal prof. Small</a:t>
            </a:r>
            <a:endParaRPr lang="it-IT" sz="1100" dirty="0">
              <a:solidFill>
                <a:schemeClr val="tx1"/>
              </a:solidFill>
              <a:latin typeface="Bookman Old Style" panose="02050604050505020204" pitchFamily="18" charset="0"/>
            </a:endParaRPr>
          </a:p>
        </p:txBody>
      </p:sp>
      <p:sp>
        <p:nvSpPr>
          <p:cNvPr id="4" name="Ovale 3">
            <a:extLst>
              <a:ext uri="{FF2B5EF4-FFF2-40B4-BE49-F238E27FC236}">
                <a16:creationId xmlns:a16="http://schemas.microsoft.com/office/drawing/2014/main" id="{1D42BFDD-B1B9-48E9-9176-328453ACE9C0}"/>
              </a:ext>
            </a:extLst>
          </p:cNvPr>
          <p:cNvSpPr/>
          <p:nvPr/>
        </p:nvSpPr>
        <p:spPr>
          <a:xfrm>
            <a:off x="2051720" y="1224740"/>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9D06A505-B951-44CE-A149-571991A750BF}"/>
              </a:ext>
            </a:extLst>
          </p:cNvPr>
          <p:cNvSpPr/>
          <p:nvPr/>
        </p:nvSpPr>
        <p:spPr>
          <a:xfrm>
            <a:off x="2031902" y="3426598"/>
            <a:ext cx="451866" cy="476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4619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ctrTitle"/>
          </p:nvPr>
        </p:nvSpPr>
        <p:spPr>
          <a:xfrm>
            <a:off x="1403648" y="372897"/>
            <a:ext cx="7402143" cy="4824536"/>
          </a:xfrm>
        </p:spPr>
        <p:txBody>
          <a:bodyPr>
            <a:noAutofit/>
          </a:bodyPr>
          <a:lstStyle/>
          <a:p>
            <a:br>
              <a:rPr lang="it-IT" sz="1300" dirty="0"/>
            </a:br>
            <a:r>
              <a:rPr lang="it-IT" sz="1300" b="1" dirty="0"/>
              <a:t>LA TUTELA</a:t>
            </a:r>
            <a:r>
              <a:rPr lang="it-IT" sz="1300" dirty="0"/>
              <a:t>. Con buona ragione possiamo affermare che sino a qualche anno fa non c’era una legge specifica che tutelasse gli alberi monumentali. La mancanza di una legge nazionale, infatti, aveva creato un’area disomogenea di autonomia legiferativa da parte delle Regioni e l’esistenza di leggi e regolamenti diversi rischiavano, di fatto, di indebolire tutto il sistema di tutela.</a:t>
            </a:r>
            <a:br>
              <a:rPr lang="it-IT" sz="1300" dirty="0"/>
            </a:br>
            <a:br>
              <a:rPr lang="it-IT" sz="1300" dirty="0"/>
            </a:br>
            <a:r>
              <a:rPr lang="it-IT" sz="1300" dirty="0"/>
              <a:t>Gli alberi monumentali rientravano nella tutela generalista del paesaggio, in quanto parte del paesaggio stesso.</a:t>
            </a:r>
            <a:br>
              <a:rPr lang="it-IT" sz="1300" dirty="0"/>
            </a:br>
            <a:r>
              <a:rPr lang="it-IT" sz="1300" dirty="0"/>
              <a:t> </a:t>
            </a:r>
            <a:br>
              <a:rPr lang="it-IT" sz="1300" dirty="0"/>
            </a:br>
            <a:r>
              <a:rPr lang="it-IT" sz="1300" dirty="0"/>
              <a:t>La configurazione di una nuova cultura dell’albero monumentale ha trovato riscontro nella Legge n. 10 del 14 Gennaio 2013 e nel Decreto 23 ottobre 2014 del Ministero delle Politiche Agricole Alimentari e Forestali.</a:t>
            </a:r>
            <a:br>
              <a:rPr lang="it-IT" sz="1300" dirty="0"/>
            </a:br>
            <a:r>
              <a:rPr lang="it-IT" sz="1300" dirty="0"/>
              <a:t> </a:t>
            </a:r>
            <a:br>
              <a:rPr lang="it-IT" sz="1300" dirty="0"/>
            </a:br>
            <a:r>
              <a:rPr lang="it-IT" sz="1300" b="1" dirty="0"/>
              <a:t>Ma quale sarà il futuro per questi monumenti naturali?</a:t>
            </a:r>
            <a:br>
              <a:rPr lang="it-IT" sz="1300" b="1" dirty="0"/>
            </a:br>
            <a:br>
              <a:rPr lang="it-IT" dirty="0"/>
            </a:br>
            <a:br>
              <a:rPr lang="it-IT" sz="2000" cap="none" dirty="0">
                <a:effectLst/>
              </a:rPr>
            </a:br>
            <a:endParaRPr lang="it-IT" sz="1800" cap="none" dirty="0">
              <a:effectLst/>
            </a:endParaRP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4213774"/>
            <a:ext cx="4137720" cy="2271329"/>
          </a:xfrm>
          <a:prstGeom prst="rect">
            <a:avLst/>
          </a:prstGeom>
        </p:spPr>
      </p:pic>
      <p:sp>
        <p:nvSpPr>
          <p:cNvPr id="5" name="Sottotitolo 2">
            <a:extLst>
              <a:ext uri="{FF2B5EF4-FFF2-40B4-BE49-F238E27FC236}">
                <a16:creationId xmlns:a16="http://schemas.microsoft.com/office/drawing/2014/main" id="{8181A134-4CDA-44EF-AFB7-5A0DFB16377D}"/>
              </a:ext>
            </a:extLst>
          </p:cNvPr>
          <p:cNvSpPr>
            <a:spLocks noGrp="1"/>
          </p:cNvSpPr>
          <p:nvPr>
            <p:ph type="subTitle" idx="1"/>
          </p:nvPr>
        </p:nvSpPr>
        <p:spPr>
          <a:xfrm>
            <a:off x="323528" y="188640"/>
            <a:ext cx="8568952" cy="914400"/>
          </a:xfrm>
        </p:spPr>
        <p:txBody>
          <a:bodyPr>
            <a:normAutofit/>
          </a:bodyPr>
          <a:lstStyle/>
          <a:p>
            <a:pPr algn="ctr"/>
            <a:r>
              <a:rPr lang="it-IT" sz="3200" b="1" dirty="0">
                <a:solidFill>
                  <a:srgbClr val="00B050"/>
                </a:solidFill>
                <a:ea typeface="Adobe Gothic Std B" pitchFamily="34" charset="-128"/>
              </a:rPr>
              <a:t>I GUARDIANI DEL PAESAGGIO</a:t>
            </a:r>
          </a:p>
        </p:txBody>
      </p:sp>
      <p:sp>
        <p:nvSpPr>
          <p:cNvPr id="3" name="Rettangolo 2">
            <a:extLst>
              <a:ext uri="{FF2B5EF4-FFF2-40B4-BE49-F238E27FC236}">
                <a16:creationId xmlns:a16="http://schemas.microsoft.com/office/drawing/2014/main" id="{7B12553F-6469-4199-82E6-59DCE998EEED}"/>
              </a:ext>
            </a:extLst>
          </p:cNvPr>
          <p:cNvSpPr/>
          <p:nvPr/>
        </p:nvSpPr>
        <p:spPr>
          <a:xfrm>
            <a:off x="5580112" y="4120331"/>
            <a:ext cx="3491880" cy="2492990"/>
          </a:xfrm>
          <a:prstGeom prst="rect">
            <a:avLst/>
          </a:prstGeom>
        </p:spPr>
        <p:txBody>
          <a:bodyPr wrap="square">
            <a:spAutoFit/>
          </a:bodyPr>
          <a:lstStyle/>
          <a:p>
            <a:r>
              <a:rPr lang="it-IT" sz="1300" dirty="0"/>
              <a:t>Se continuiamo a distruggere l’ambiente naturale e agricolo perderemo per sempre questi testimoni della storia. L’atteggiamento antropocentrico</a:t>
            </a:r>
          </a:p>
          <a:p>
            <a:r>
              <a:rPr lang="it-IT" sz="1300" dirty="0"/>
              <a:t>che pone l’albero al servizio dell’uomo non sembra avere più alcun fondamento scientifico. Gli alberi monumentali e i boschi vetusti assumono un ruolo insostituibile. Ci auguriamo che il regime di tutela dell’albero monumentale preveda in futuro il </a:t>
            </a:r>
            <a:r>
              <a:rPr lang="it-IT" sz="1300" b="1" dirty="0"/>
              <a:t>principio d’intangibilità</a:t>
            </a:r>
            <a:r>
              <a:rPr lang="it-IT" sz="1300" dirty="0"/>
              <a:t>.</a:t>
            </a:r>
          </a:p>
        </p:txBody>
      </p:sp>
    </p:spTree>
    <p:extLst>
      <p:ext uri="{BB962C8B-B14F-4D97-AF65-F5344CB8AC3E}">
        <p14:creationId xmlns:p14="http://schemas.microsoft.com/office/powerpoint/2010/main" val="7073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ilo">
  <a:themeElements>
    <a:clrScheme name="Filo">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Fil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Override1.xml><?xml version="1.0" encoding="utf-8"?>
<a:themeOverride xmlns:a="http://schemas.openxmlformats.org/drawingml/2006/main">
  <a:clrScheme name="Filo">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themeOverride>
</file>

<file path=docProps/app.xml><?xml version="1.0" encoding="utf-8"?>
<Properties xmlns="http://schemas.openxmlformats.org/officeDocument/2006/extended-properties" xmlns:vt="http://schemas.openxmlformats.org/officeDocument/2006/docPropsVTypes">
  <Template/>
  <TotalTime>2540</TotalTime>
  <Words>1397</Words>
  <Application>Microsoft Office PowerPoint</Application>
  <PresentationFormat>Presentazione su schermo (4:3)</PresentationFormat>
  <Paragraphs>39</Paragraphs>
  <Slides>11</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11</vt:i4>
      </vt:variant>
    </vt:vector>
  </HeadingPairs>
  <TitlesOfParts>
    <vt:vector size="17" baseType="lpstr">
      <vt:lpstr>Adobe Gothic Std B</vt:lpstr>
      <vt:lpstr>Arial</vt:lpstr>
      <vt:lpstr>Bookman Old Style</vt:lpstr>
      <vt:lpstr>Century Gothic</vt:lpstr>
      <vt:lpstr>Wingdings 3</vt:lpstr>
      <vt:lpstr>Filo</vt:lpstr>
      <vt:lpstr>L’albero monumentale può dirsi monumento, in quanto come i monumenti degli uomini è nel contempo archivio (botanico), testimonianza (di resilienza) e riserva (di biodiversità).  - Rappresentano unità elementari di paesaggio, costituiscono habitat e nicchie ecologiche per numerose specie di animali legati alla pianta.  - Sono testimoni dello scorrere del tempo, vengono utilizzati, infatti, per studi come la dendroclimatologia e la dendrocronologia utili per datare eventi geologici. - Rappresentano la descrizione retrodatata di un’ambiente. La loro presenza indica un antico equilibrio biologico e naturalistico, quasi sempre distrutto dall’uomo. - Sono specie molto longeve. Gli alberi sono esseri viventi con capacità d’intelligenza, cognizione, comportamento e comunicazione. Le avversità lungo centinaia e migliaia di anni e, con la loro stessa presenza, dimostrano che da un punto di vista evolutivo hanno avuto un grande successo e sono molto intelligenti.  </vt:lpstr>
      <vt:lpstr>Gli alberi monumentali possono essere considerati tra gli esseri viventi i più antichi del mondo. Il numero degli alberi monumentali segnalati sul territorio murgiano è abbastanza esiguo. Sul territorio di Gravina sono ufficialmente presenti solo due alberi monumentali presso Recupa Scardinale. Il territorio di Altamura ad esempio, pur con condizioni paesaggistiche e vegetazionali diverse, ne presenta qualcuno in più (ben 7). </vt:lpstr>
      <vt:lpstr>Come segnalare un albero monumentale?</vt:lpstr>
      <vt:lpstr>In un’epoca caratterizzata dalla perdita sempre maggiore di valori, gli alberi monumentali, custodi di memorie, possono rappresentare per le comunità componenti identitarie, culturali e storiche.  Arrivando ai giorni nostri, nella seconda metà dell’Ottocento gli alberi, oltre a rappresentare un elemento di bellezza per le città, avevano anche un significato interiore: essi costituivano un atto di fede nel futuro, in quanto portatori di messaggi di valore da trasmettere alle generazioni future.    La prima campagna di divulgazione per la protezione degli alberi monumentali ebbe inizio quando, nel 1971, il direttore del Parco Nazionale d’Abruzzo, dott. Franco Tassi, in occasione del convegno sul paesaggio promosso dalla Società Botanica Italiana a Firenze, denunciò la prassi forestale di considerare gli alberi monumentali “vecchi, senescenti, seccaginosi e marcescenti”. Seguì un grande dibattito e da allora l’attenzione dell’opinione pubblica è cambiata, anche perché il Parco Nazionale d’Abruzzo insieme al WWF, guidato da Fulco Pratesi, varò nel 1972 il progetto “Operazione Grande Albero” che proponeva a livello nazionale un censimento dei patriarchi vegetali e l’emanazione di apposite leggi di tutela.  Anche il Corpo Forestale dello Stato (CFS) attivò nel 1981 un censimento degli alberi monumentali su tutto il territorio nazionale attraverso i propri comandi stazione, producendo circa 22.000 segnalazioni, rimaste tali.  Valorizzare un albero, a volte, può creare le condizioni affinché spazi in declino o che hanno perduto il loro significato possano recuperare un carattere spaziale, relazionale e culturale.</vt:lpstr>
      <vt:lpstr> Cosa rappresentavano questi maestosi alberi in passato? Come venivano percepiti dai nostri antenati? Sono stati elementi importanti in ogni cultura remota, erano presenti nelle tradizioni e nelle leggende di ogni popolazione. Alle nostre latitudini essi dovevano assumere un significato vitale, forse magico, legato alla vita dell’uomo, simbolo di tenacia e di convivenza simbiotica.</vt:lpstr>
      <vt:lpstr>Bisognerebbe porre attenzione alla forma degli alberi, al tronco e alla chioma: il cerchio è un simbolo universale dalle origini antichissime. Il cerchio come immagine archetipica della psiche, il simbolo del Sé; nelle diverse epoche è stato usato per rappresentare il Sole, la Luna, la Terra, il Femminile, la compiutezza di ciò che non ha inizio né fine. Il simbolo dell’infinito è un doppio cerchio (forma ad otto)</vt:lpstr>
      <vt:lpstr>In area murgiana sono presenti molte strutture che hanno una origine antica, quasi sempre neolitica: cerchi di pietre, ipogei circolari, tombe a tumulo che hanno in comune la forma, non sempre perfettamente circolare, molto spesso a forma di un'ellisse. Il numero delle pietre che lo compongono può variare tra 4 e 60 erette di proposito, e spesso contengono al loro interno tombe o camere funerarie. I più antichi cerchi conosciuti vennero probabilmente eretti circa 5000 anni fa e si possono considerare evoluzioni di colline sepolcrali, che contenevano camere mortuarie in legno o pietra. </vt:lpstr>
      <vt:lpstr>In questa continuità si può dimostrare che, molto frequentemente, nei pressi degli alberi monumentali si ritrovano siti archeologici: è forse la dimostrazione che in passato vi era un grande rispetto per questi alberi tale da conservarli nel loro ambiente, avendo cura di loro e senza tagliarli indiscriminatamente.</vt:lpstr>
      <vt:lpstr> LA TUTELA. Con buona ragione possiamo affermare che sino a qualche anno fa non c’era una legge specifica che tutelasse gli alberi monumentali. La mancanza di una legge nazionale, infatti, aveva creato un’area disomogenea di autonomia legiferativa da parte delle Regioni e l’esistenza di leggi e regolamenti diversi rischiavano, di fatto, di indebolire tutto il sistema di tutela.  Gli alberi monumentali rientravano nella tutela generalista del paesaggio, in quanto parte del paesaggio stesso.   La configurazione di una nuova cultura dell’albero monumentale ha trovato riscontro nella Legge n. 10 del 14 Gennaio 2013 e nel Decreto 23 ottobre 2014 del Ministero delle Politiche Agricole Alimentari e Forestali.   Ma quale sarà il futuro per questi monumenti naturali?   </vt:lpstr>
      <vt:lpstr> Ezio Bosso (Torino, 13 settembre 1971 – Bologna, 14 maggio 2020) aveva un legame profondo con gli alberi. Il suo amore per gli alberi è dimostrato dai tanti riconoscimenti ottenuti in varie manifestazioni in Italia: la val di Fiemme, ad esempio, gli donò un albero monumentale, un possente abete rosso alto 40 mt. A seguito di questo episodio il musicista compose una vera e prioria colonna sonora chiamata «Following a bird» che commosse al festival di Sanremo del 2016.  Recentemente l’autore affermò: «quando si apriranno le gabbie" dopo questo lockdown la prima cosa che farò è mettermi al sole. La seconda sarà abbracciare un albero»  Per questo motivo è intenzione dell’Associazione Bosco Difesa Grande dedicare il leccio monumentale, recentemente riconosciuto, alla figura del musicista Ezio Bosso. </vt:lpstr>
      <vt:lpstr>  Riconoscere gli alberi monumentali come beni naturali (architetture viventi) significa riconoscere “il patrimonio artistico naturale alla stregua del patrimonio artistico antropico” (Caramalli, 2008).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Giuseppe</dc:creator>
  <cp:lastModifiedBy>Admin</cp:lastModifiedBy>
  <cp:revision>79</cp:revision>
  <dcterms:created xsi:type="dcterms:W3CDTF">2022-04-22T08:01:05Z</dcterms:created>
  <dcterms:modified xsi:type="dcterms:W3CDTF">2022-11-21T08:39:41Z</dcterms:modified>
</cp:coreProperties>
</file>